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3" r:id="rId6"/>
    <p:sldId id="264" r:id="rId7"/>
    <p:sldId id="265" r:id="rId8"/>
    <p:sldId id="266" r:id="rId9"/>
    <p:sldId id="267" r:id="rId10"/>
    <p:sldId id="271" r:id="rId11"/>
    <p:sldId id="272" r:id="rId12"/>
    <p:sldId id="260" r:id="rId13"/>
    <p:sldId id="268" r:id="rId14"/>
    <p:sldId id="270"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5/9/2019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10</a:t>
            </a:fld>
            <a:endParaRPr lang="en-US" dirty="0"/>
          </a:p>
        </p:txBody>
      </p:sp>
    </p:spTree>
    <p:extLst>
      <p:ext uri="{BB962C8B-B14F-4D97-AF65-F5344CB8AC3E}">
        <p14:creationId xmlns:p14="http://schemas.microsoft.com/office/powerpoint/2010/main" val="4117148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11</a:t>
            </a:fld>
            <a:endParaRPr lang="en-US" dirty="0"/>
          </a:p>
        </p:txBody>
      </p:sp>
    </p:spTree>
    <p:extLst>
      <p:ext uri="{BB962C8B-B14F-4D97-AF65-F5344CB8AC3E}">
        <p14:creationId xmlns:p14="http://schemas.microsoft.com/office/powerpoint/2010/main" val="1681669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HEI - Higher Education Institution</a:t>
            </a:r>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12</a:t>
            </a:fld>
            <a:endParaRPr lang="en-US" dirty="0"/>
          </a:p>
        </p:txBody>
      </p:sp>
    </p:spTree>
    <p:extLst>
      <p:ext uri="{BB962C8B-B14F-4D97-AF65-F5344CB8AC3E}">
        <p14:creationId xmlns:p14="http://schemas.microsoft.com/office/powerpoint/2010/main" val="628469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HEI - Higher Education Institution</a:t>
            </a:r>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13</a:t>
            </a:fld>
            <a:endParaRPr lang="en-US" dirty="0"/>
          </a:p>
        </p:txBody>
      </p:sp>
    </p:spTree>
    <p:extLst>
      <p:ext uri="{BB962C8B-B14F-4D97-AF65-F5344CB8AC3E}">
        <p14:creationId xmlns:p14="http://schemas.microsoft.com/office/powerpoint/2010/main" val="3272996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HEI - Higher Education Institution</a:t>
            </a:r>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14</a:t>
            </a:fld>
            <a:endParaRPr lang="en-US"/>
          </a:p>
        </p:txBody>
      </p:sp>
    </p:spTree>
    <p:extLst>
      <p:ext uri="{BB962C8B-B14F-4D97-AF65-F5344CB8AC3E}">
        <p14:creationId xmlns:p14="http://schemas.microsoft.com/office/powerpoint/2010/main" val="2384771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15</a:t>
            </a:fld>
            <a:endParaRPr lang="en-US"/>
          </a:p>
        </p:txBody>
      </p:sp>
    </p:spTree>
    <p:extLst>
      <p:ext uri="{BB962C8B-B14F-4D97-AF65-F5344CB8AC3E}">
        <p14:creationId xmlns:p14="http://schemas.microsoft.com/office/powerpoint/2010/main" val="381394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2</a:t>
            </a:fld>
            <a:endParaRPr lang="en-US"/>
          </a:p>
        </p:txBody>
      </p:sp>
    </p:spTree>
    <p:extLst>
      <p:ext uri="{BB962C8B-B14F-4D97-AF65-F5344CB8AC3E}">
        <p14:creationId xmlns:p14="http://schemas.microsoft.com/office/powerpoint/2010/main" val="2433378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3</a:t>
            </a:fld>
            <a:endParaRPr lang="en-US"/>
          </a:p>
        </p:txBody>
      </p:sp>
    </p:spTree>
    <p:extLst>
      <p:ext uri="{BB962C8B-B14F-4D97-AF65-F5344CB8AC3E}">
        <p14:creationId xmlns:p14="http://schemas.microsoft.com/office/powerpoint/2010/main" val="12085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4</a:t>
            </a:fld>
            <a:endParaRPr lang="en-US"/>
          </a:p>
        </p:txBody>
      </p:sp>
    </p:spTree>
    <p:extLst>
      <p:ext uri="{BB962C8B-B14F-4D97-AF65-F5344CB8AC3E}">
        <p14:creationId xmlns:p14="http://schemas.microsoft.com/office/powerpoint/2010/main" val="1909452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5</a:t>
            </a:fld>
            <a:endParaRPr lang="en-US" dirty="0"/>
          </a:p>
        </p:txBody>
      </p:sp>
    </p:spTree>
    <p:extLst>
      <p:ext uri="{BB962C8B-B14F-4D97-AF65-F5344CB8AC3E}">
        <p14:creationId xmlns:p14="http://schemas.microsoft.com/office/powerpoint/2010/main" val="84942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6</a:t>
            </a:fld>
            <a:endParaRPr lang="en-US" dirty="0"/>
          </a:p>
        </p:txBody>
      </p:sp>
    </p:spTree>
    <p:extLst>
      <p:ext uri="{BB962C8B-B14F-4D97-AF65-F5344CB8AC3E}">
        <p14:creationId xmlns:p14="http://schemas.microsoft.com/office/powerpoint/2010/main" val="407273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7</a:t>
            </a:fld>
            <a:endParaRPr lang="en-US" dirty="0"/>
          </a:p>
        </p:txBody>
      </p:sp>
    </p:spTree>
    <p:extLst>
      <p:ext uri="{BB962C8B-B14F-4D97-AF65-F5344CB8AC3E}">
        <p14:creationId xmlns:p14="http://schemas.microsoft.com/office/powerpoint/2010/main" val="2511371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8</a:t>
            </a:fld>
            <a:endParaRPr lang="en-US" dirty="0"/>
          </a:p>
        </p:txBody>
      </p:sp>
    </p:spTree>
    <p:extLst>
      <p:ext uri="{BB962C8B-B14F-4D97-AF65-F5344CB8AC3E}">
        <p14:creationId xmlns:p14="http://schemas.microsoft.com/office/powerpoint/2010/main" val="707242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9</a:t>
            </a:fld>
            <a:endParaRPr lang="en-US" dirty="0"/>
          </a:p>
        </p:txBody>
      </p:sp>
    </p:spTree>
    <p:extLst>
      <p:ext uri="{BB962C8B-B14F-4D97-AF65-F5344CB8AC3E}">
        <p14:creationId xmlns:p14="http://schemas.microsoft.com/office/powerpoint/2010/main" val="2821805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1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12.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13.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14.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1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2.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3.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4.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6.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7.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8.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9.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University of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Priština</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in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Kosovska</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Mitrovica (UPKM)</a:t>
            </a:r>
            <a:endPar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65366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err="1" smtClean="0">
                <a:solidFill>
                  <a:schemeClr val="accent1">
                    <a:lumMod val="75000"/>
                  </a:schemeClr>
                </a:solidFill>
                <a:latin typeface="Calibri Light" pitchFamily="34" charset="0"/>
                <a:cs typeface="Calibri Light" pitchFamily="34" charset="0"/>
              </a:rPr>
              <a:t>Dr</a:t>
            </a:r>
            <a:r>
              <a:rPr lang="en-US" sz="1800" dirty="0" smtClean="0">
                <a:solidFill>
                  <a:schemeClr val="accent1">
                    <a:lumMod val="75000"/>
                  </a:schemeClr>
                </a:solidFill>
                <a:latin typeface="Calibri Light" pitchFamily="34" charset="0"/>
                <a:cs typeface="Calibri Light" pitchFamily="34" charset="0"/>
              </a:rPr>
              <a:t> Đurica Marković</a:t>
            </a:r>
          </a:p>
          <a:p>
            <a:r>
              <a:rPr lang="en-US" sz="1800" b="1" dirty="0" smtClean="0">
                <a:solidFill>
                  <a:schemeClr val="accent1">
                    <a:lumMod val="75000"/>
                  </a:schemeClr>
                </a:solidFill>
                <a:latin typeface="Calibri Light" pitchFamily="34" charset="0"/>
                <a:cs typeface="Calibri Light" pitchFamily="34" charset="0"/>
              </a:rPr>
              <a:t>Faculty of Technical Sciences</a:t>
            </a:r>
            <a:endParaRPr lang="en-US" sz="1800" b="1"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429000"/>
            <a:ext cx="7772400" cy="95697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a:solidFill>
                  <a:schemeClr val="accent1">
                    <a:lumMod val="75000"/>
                  </a:schemeClr>
                </a:solidFill>
                <a:latin typeface="Calibri Light" pitchFamily="34" charset="0"/>
                <a:cs typeface="Calibri Light" pitchFamily="34" charset="0"/>
              </a:rPr>
              <a:t>WP3 Development of trainings for professionals in water sector (WP3.1, WP3.2) – Current status and presenting of WP3.1 </a:t>
            </a:r>
            <a:r>
              <a:rPr lang="en-US" sz="1800" dirty="0" smtClean="0">
                <a:solidFill>
                  <a:schemeClr val="accent1">
                    <a:lumMod val="75000"/>
                  </a:schemeClr>
                </a:solidFill>
                <a:latin typeface="Calibri Light" pitchFamily="34" charset="0"/>
                <a:cs typeface="Calibri Light" pitchFamily="34" charset="0"/>
              </a:rPr>
              <a:t>report</a:t>
            </a:r>
            <a:endParaRPr lang="sr-Latn-RS" sz="1800" dirty="0" smtClean="0">
              <a:solidFill>
                <a:schemeClr val="accent1">
                  <a:lumMod val="75000"/>
                </a:schemeClr>
              </a:solidFill>
              <a:latin typeface="Calibri Light" pitchFamily="34" charset="0"/>
              <a:cs typeface="Calibri Light" pitchFamily="34" charset="0"/>
            </a:endParaRPr>
          </a:p>
          <a:p>
            <a:r>
              <a:rPr lang="sr-Latn-RS" sz="1800" dirty="0" smtClean="0">
                <a:solidFill>
                  <a:schemeClr val="accent1">
                    <a:lumMod val="75000"/>
                  </a:schemeClr>
                </a:solidFill>
                <a:latin typeface="Calibri Light" pitchFamily="34" charset="0"/>
                <a:cs typeface="Calibri Light" pitchFamily="34" charset="0"/>
              </a:rPr>
              <a:t>9</a:t>
            </a:r>
            <a:r>
              <a:rPr lang="en-US" sz="1800" dirty="0" smtClean="0">
                <a:solidFill>
                  <a:schemeClr val="accent1">
                    <a:lumMod val="75000"/>
                  </a:schemeClr>
                </a:solidFill>
                <a:latin typeface="Calibri Light" pitchFamily="34" charset="0"/>
                <a:cs typeface="Calibri Light" pitchFamily="34" charset="0"/>
              </a:rPr>
              <a:t>.</a:t>
            </a:r>
            <a:r>
              <a:rPr lang="sr-Latn-RS" sz="1800" dirty="0" smtClean="0">
                <a:solidFill>
                  <a:schemeClr val="accent1">
                    <a:lumMod val="75000"/>
                  </a:schemeClr>
                </a:solidFill>
                <a:latin typeface="Calibri Light" pitchFamily="34" charset="0"/>
                <a:cs typeface="Calibri Light" pitchFamily="34" charset="0"/>
              </a:rPr>
              <a:t>5</a:t>
            </a:r>
            <a:r>
              <a:rPr lang="en-US" sz="1800" dirty="0" smtClean="0">
                <a:solidFill>
                  <a:schemeClr val="accent1">
                    <a:lumMod val="75000"/>
                  </a:schemeClr>
                </a:solidFill>
                <a:latin typeface="Calibri Light" pitchFamily="34" charset="0"/>
                <a:cs typeface="Calibri Light" pitchFamily="34" charset="0"/>
              </a:rPr>
              <a:t>.201</a:t>
            </a:r>
            <a:r>
              <a:rPr lang="sr-Latn-RS" sz="1800" dirty="0" smtClean="0">
                <a:solidFill>
                  <a:schemeClr val="accent1">
                    <a:lumMod val="75000"/>
                  </a:schemeClr>
                </a:solidFill>
                <a:latin typeface="Calibri Light" pitchFamily="34" charset="0"/>
                <a:cs typeface="Calibri Light" pitchFamily="34" charset="0"/>
              </a:rPr>
              <a:t>9</a:t>
            </a:r>
            <a:r>
              <a:rPr lang="en-US" sz="1800" dirty="0" smtClean="0">
                <a:solidFill>
                  <a:schemeClr val="accent1">
                    <a:lumMod val="75000"/>
                  </a:schemeClr>
                </a:solidFill>
                <a:latin typeface="Calibri Light" pitchFamily="34" charset="0"/>
                <a:cs typeface="Calibri Light" pitchFamily="34" charset="0"/>
              </a:rPr>
              <a:t> </a:t>
            </a:r>
            <a:r>
              <a:rPr lang="sr-Latn-RS" sz="1800" dirty="0" smtClean="0">
                <a:solidFill>
                  <a:schemeClr val="accent1">
                    <a:lumMod val="75000"/>
                  </a:schemeClr>
                </a:solidFill>
                <a:latin typeface="Calibri Light" pitchFamily="34" charset="0"/>
                <a:cs typeface="Calibri Light" pitchFamily="34" charset="0"/>
              </a:rPr>
              <a:t>- </a:t>
            </a:r>
            <a:r>
              <a:rPr lang="sr-Latn-RS" sz="1800" dirty="0" err="1" smtClean="0">
                <a:solidFill>
                  <a:schemeClr val="accent1">
                    <a:lumMod val="75000"/>
                  </a:schemeClr>
                </a:solidFill>
                <a:latin typeface="Calibri Light" pitchFamily="34" charset="0"/>
                <a:cs typeface="Calibri Light" pitchFamily="34" charset="0"/>
              </a:rPr>
              <a:t>Vienna</a:t>
            </a:r>
            <a:endParaRPr lang="en-US" sz="1800" dirty="0">
              <a:solidFill>
                <a:schemeClr val="accent1">
                  <a:lumMod val="75000"/>
                </a:schemeClr>
              </a:solidFill>
              <a:latin typeface="Calibri Light" pitchFamily="34" charset="0"/>
              <a:cs typeface="Calibri Light" pitchFamily="34" charset="0"/>
            </a:endParaRPr>
          </a:p>
        </p:txBody>
      </p:sp>
      <p:pic>
        <p:nvPicPr>
          <p:cNvPr id="10" name="Content Placeholder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076" y="1835060"/>
            <a:ext cx="790106" cy="775740"/>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50430" y="1658306"/>
            <a:ext cx="1257301" cy="125730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39848" y="80329"/>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a:solidFill>
                  <a:srgbClr val="0070C0"/>
                </a:solidFill>
              </a:rPr>
              <a:t>training and courses - EU partner HEIs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81343" y="1641188"/>
            <a:ext cx="8229600" cy="4524315"/>
          </a:xfrm>
          <a:prstGeom prst="rect">
            <a:avLst/>
          </a:prstGeom>
          <a:noFill/>
        </p:spPr>
        <p:txBody>
          <a:bodyPr wrap="square" rtlCol="0">
            <a:spAutoFit/>
          </a:bodyPr>
          <a:lstStyle/>
          <a:p>
            <a:r>
              <a:rPr lang="en-US" b="1" dirty="0">
                <a:solidFill>
                  <a:schemeClr val="accent1">
                    <a:lumMod val="75000"/>
                  </a:schemeClr>
                </a:solidFill>
              </a:rPr>
              <a:t>University of Lisbon, Portugal (UL)</a:t>
            </a:r>
          </a:p>
          <a:p>
            <a:pPr marL="342900" indent="-342900">
              <a:buFont typeface="Arial" panose="020B0604020202020204" pitchFamily="34" charset="0"/>
              <a:buChar char="•"/>
            </a:pPr>
            <a:r>
              <a:rPr lang="en-US" dirty="0">
                <a:solidFill>
                  <a:schemeClr val="accent1">
                    <a:lumMod val="75000"/>
                  </a:schemeClr>
                </a:solidFill>
              </a:rPr>
              <a:t>Intensive workshop (16 hours) – Vulnerability of aquifers and delimitations of protection perimeters groundwater intakes</a:t>
            </a:r>
          </a:p>
          <a:p>
            <a:pPr marL="342900" indent="-342900">
              <a:buFont typeface="Arial" panose="020B0604020202020204" pitchFamily="34" charset="0"/>
              <a:buChar char="•"/>
            </a:pPr>
            <a:r>
              <a:rPr lang="en-US" dirty="0">
                <a:solidFill>
                  <a:schemeClr val="accent1">
                    <a:lumMod val="75000"/>
                  </a:schemeClr>
                </a:solidFill>
              </a:rPr>
              <a:t>Intensive workshop (16 hours) – Contracting of projects in developing countries - the water sector and the multilateral market</a:t>
            </a:r>
          </a:p>
          <a:p>
            <a:pPr marL="342900" indent="-342900">
              <a:buFont typeface="Arial" panose="020B0604020202020204" pitchFamily="34" charset="0"/>
              <a:buChar char="•"/>
            </a:pPr>
            <a:r>
              <a:rPr lang="en-US" dirty="0">
                <a:solidFill>
                  <a:schemeClr val="accent1">
                    <a:lumMod val="75000"/>
                  </a:schemeClr>
                </a:solidFill>
              </a:rPr>
              <a:t>Intensive workshop (16 hours) – Water distribution systems. Water safety and modeling of quality parameters</a:t>
            </a:r>
          </a:p>
          <a:p>
            <a:pPr marL="342900" indent="-342900">
              <a:buFont typeface="Arial" panose="020B0604020202020204" pitchFamily="34" charset="0"/>
              <a:buChar char="•"/>
            </a:pPr>
            <a:r>
              <a:rPr lang="en-US" dirty="0">
                <a:solidFill>
                  <a:schemeClr val="accent1">
                    <a:lumMod val="75000"/>
                  </a:schemeClr>
                </a:solidFill>
              </a:rPr>
              <a:t>Intensive workshop (24 hours) – Wastewater treatment plants - concepts, design and exploitation aspects</a:t>
            </a:r>
          </a:p>
          <a:p>
            <a:pPr marL="342900" indent="-342900">
              <a:buFont typeface="Arial" panose="020B0604020202020204" pitchFamily="34" charset="0"/>
              <a:buChar char="•"/>
            </a:pPr>
            <a:r>
              <a:rPr lang="en-US" dirty="0">
                <a:solidFill>
                  <a:schemeClr val="accent1">
                    <a:lumMod val="75000"/>
                  </a:schemeClr>
                </a:solidFill>
              </a:rPr>
              <a:t>Intensive workshop (48 hours) – Dynamic Modeling of Urban Drainage Systems Using SWMM: Principles, Applications and Case Studies</a:t>
            </a:r>
          </a:p>
          <a:p>
            <a:pPr marL="342900" indent="-342900">
              <a:buFont typeface="Arial" panose="020B0604020202020204" pitchFamily="34" charset="0"/>
              <a:buChar char="•"/>
            </a:pPr>
            <a:r>
              <a:rPr lang="en-US" dirty="0">
                <a:solidFill>
                  <a:schemeClr val="accent1">
                    <a:lumMod val="75000"/>
                  </a:schemeClr>
                </a:solidFill>
              </a:rPr>
              <a:t>Intensive workshop (8 hours) – Management of water loss in supply systems</a:t>
            </a:r>
          </a:p>
          <a:p>
            <a:pPr marL="342900" indent="-342900">
              <a:buFont typeface="Arial" panose="020B0604020202020204" pitchFamily="34" charset="0"/>
              <a:buChar char="•"/>
            </a:pPr>
            <a:r>
              <a:rPr lang="en-US" dirty="0">
                <a:solidFill>
                  <a:schemeClr val="accent1">
                    <a:lumMod val="75000"/>
                  </a:schemeClr>
                </a:solidFill>
              </a:rPr>
              <a:t>Intensive workshop (16 hours) – Defining a suitable program for soil decontamination</a:t>
            </a:r>
          </a:p>
          <a:p>
            <a:pPr marL="342900" indent="-342900">
              <a:buFont typeface="Arial" panose="020B0604020202020204" pitchFamily="34" charset="0"/>
              <a:buChar char="•"/>
            </a:pPr>
            <a:r>
              <a:rPr lang="en-US" dirty="0">
                <a:solidFill>
                  <a:schemeClr val="accent1">
                    <a:lumMod val="75000"/>
                  </a:schemeClr>
                </a:solidFill>
              </a:rPr>
              <a:t>Intensive workshop (8 hours) – Evaluation of the energy efficiency in water supply systems</a:t>
            </a:r>
            <a:endParaRPr lang="en-US" dirty="0" smtClean="0">
              <a:solidFill>
                <a:schemeClr val="accent1">
                  <a:lumMod val="75000"/>
                </a:schemeClr>
              </a:solidFill>
            </a:endParaRPr>
          </a:p>
        </p:txBody>
      </p:sp>
    </p:spTree>
    <p:extLst>
      <p:ext uri="{BB962C8B-B14F-4D97-AF65-F5344CB8AC3E}">
        <p14:creationId xmlns:p14="http://schemas.microsoft.com/office/powerpoint/2010/main" val="3189085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838200"/>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a:solidFill>
                  <a:srgbClr val="0070C0"/>
                </a:solidFill>
              </a:rPr>
              <a:t>training and courses - EU partner HEIs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1938992"/>
          </a:xfrm>
          <a:prstGeom prst="rect">
            <a:avLst/>
          </a:prstGeom>
          <a:noFill/>
        </p:spPr>
        <p:txBody>
          <a:bodyPr wrap="square" rtlCol="0">
            <a:spAutoFit/>
          </a:bodyPr>
          <a:lstStyle/>
          <a:p>
            <a:r>
              <a:rPr lang="en-US" sz="2400" b="1" dirty="0">
                <a:solidFill>
                  <a:schemeClr val="accent1">
                    <a:lumMod val="75000"/>
                  </a:schemeClr>
                </a:solidFill>
              </a:rPr>
              <a:t>University of Rijeka, Croatia (UNIRIFCE)</a:t>
            </a:r>
          </a:p>
          <a:p>
            <a:pPr marL="342900" indent="-342900">
              <a:buFont typeface="Arial" panose="020B0604020202020204" pitchFamily="34" charset="0"/>
              <a:buChar char="•"/>
            </a:pPr>
            <a:r>
              <a:rPr lang="en-US" sz="2400" dirty="0">
                <a:solidFill>
                  <a:schemeClr val="accent1">
                    <a:lumMod val="75000"/>
                  </a:schemeClr>
                </a:solidFill>
              </a:rPr>
              <a:t>Training (16 hours) - Environmental impact assessment of projects</a:t>
            </a:r>
          </a:p>
          <a:p>
            <a:pPr marL="342900" indent="-342900">
              <a:buFont typeface="Arial" panose="020B0604020202020204" pitchFamily="34" charset="0"/>
              <a:buChar char="•"/>
            </a:pPr>
            <a:r>
              <a:rPr lang="en-US" sz="2400" dirty="0">
                <a:solidFill>
                  <a:schemeClr val="accent1">
                    <a:lumMod val="75000"/>
                  </a:schemeClr>
                </a:solidFill>
              </a:rPr>
              <a:t>Training (16 hours) - Strategic environmental assessment of strategies, plans and </a:t>
            </a:r>
            <a:r>
              <a:rPr lang="en-US" sz="2400" dirty="0" err="1">
                <a:solidFill>
                  <a:schemeClr val="accent1">
                    <a:lumMod val="75000"/>
                  </a:schemeClr>
                </a:solidFill>
              </a:rPr>
              <a:t>programmes</a:t>
            </a:r>
            <a:endParaRPr lang="en-US" sz="2400" dirty="0">
              <a:solidFill>
                <a:schemeClr val="accent1">
                  <a:lumMod val="75000"/>
                </a:schemeClr>
              </a:solidFill>
            </a:endParaRPr>
          </a:p>
        </p:txBody>
      </p:sp>
    </p:spTree>
    <p:extLst>
      <p:ext uri="{BB962C8B-B14F-4D97-AF65-F5344CB8AC3E}">
        <p14:creationId xmlns:p14="http://schemas.microsoft.com/office/powerpoint/2010/main" val="2745423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570344"/>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2</a:t>
            </a:r>
            <a:br>
              <a:rPr lang="sr-Latn-RS" dirty="0" smtClean="0">
                <a:solidFill>
                  <a:srgbClr val="0070C0"/>
                </a:solidFill>
              </a:rPr>
            </a:br>
            <a:r>
              <a:rPr lang="en-US" dirty="0" smtClean="0">
                <a:solidFill>
                  <a:srgbClr val="0070C0"/>
                </a:solidFill>
              </a:rPr>
              <a:t>Analyze </a:t>
            </a:r>
            <a:r>
              <a:rPr lang="en-US" dirty="0">
                <a:solidFill>
                  <a:srgbClr val="0070C0"/>
                </a:solidFill>
              </a:rPr>
              <a:t>of water sector needs for LLL courses in WB</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271430" y="2444735"/>
            <a:ext cx="8607400" cy="3416320"/>
          </a:xfrm>
          <a:prstGeom prst="rect">
            <a:avLst/>
          </a:prstGeom>
          <a:noFill/>
        </p:spPr>
        <p:txBody>
          <a:bodyPr wrap="square" rtlCol="0">
            <a:spAutoFit/>
          </a:bodyPr>
          <a:lstStyle/>
          <a:p>
            <a:r>
              <a:rPr lang="en-US" sz="2400" dirty="0">
                <a:solidFill>
                  <a:schemeClr val="accent1">
                    <a:lumMod val="75000"/>
                  </a:schemeClr>
                </a:solidFill>
              </a:rPr>
              <a:t>UPKM as a </a:t>
            </a:r>
            <a:r>
              <a:rPr lang="en-US" sz="2400" dirty="0" smtClean="0">
                <a:solidFill>
                  <a:schemeClr val="accent1">
                    <a:lumMod val="75000"/>
                  </a:schemeClr>
                </a:solidFill>
              </a:rPr>
              <a:t>coordinator for WP 3 </a:t>
            </a:r>
            <a:r>
              <a:rPr lang="en-US" sz="2400" dirty="0">
                <a:solidFill>
                  <a:schemeClr val="accent1">
                    <a:lumMod val="75000"/>
                  </a:schemeClr>
                </a:solidFill>
              </a:rPr>
              <a:t>in collaboration with other partners will produce questionnaire related to water sector needs for LLL courses in WB partner countries, their current experience about EU regulations and innovations in water resources management</a:t>
            </a:r>
            <a:r>
              <a:rPr lang="en-US" sz="2400" dirty="0" smtClean="0">
                <a:solidFill>
                  <a:schemeClr val="accent1">
                    <a:lumMod val="75000"/>
                  </a:schemeClr>
                </a:solidFill>
              </a:rPr>
              <a:t>.</a:t>
            </a:r>
            <a:r>
              <a:rPr lang="sr-Latn-RS" sz="2400" dirty="0">
                <a:solidFill>
                  <a:schemeClr val="accent1">
                    <a:lumMod val="75000"/>
                  </a:schemeClr>
                </a:solidFill>
              </a:rPr>
              <a:t> </a:t>
            </a:r>
            <a:r>
              <a:rPr lang="sr-Latn-RS" sz="2400" dirty="0" smtClean="0">
                <a:solidFill>
                  <a:schemeClr val="accent1">
                    <a:lumMod val="75000"/>
                  </a:schemeClr>
                </a:solidFill>
              </a:rPr>
              <a:t>With </a:t>
            </a:r>
            <a:r>
              <a:rPr lang="en-US" sz="2400" dirty="0" smtClean="0">
                <a:solidFill>
                  <a:schemeClr val="accent1">
                    <a:lumMod val="75000"/>
                  </a:schemeClr>
                </a:solidFill>
              </a:rPr>
              <a:t>prepared </a:t>
            </a:r>
            <a:r>
              <a:rPr lang="en-US" sz="2400" dirty="0">
                <a:solidFill>
                  <a:schemeClr val="accent1">
                    <a:lumMod val="75000"/>
                  </a:schemeClr>
                </a:solidFill>
              </a:rPr>
              <a:t>questionnaire should </a:t>
            </a:r>
            <a:r>
              <a:rPr lang="en-US" sz="2400" dirty="0" smtClean="0">
                <a:solidFill>
                  <a:schemeClr val="accent1">
                    <a:lumMod val="75000"/>
                  </a:schemeClr>
                </a:solidFill>
              </a:rPr>
              <a:t>be conducted survey and</a:t>
            </a:r>
            <a:r>
              <a:rPr lang="sr-Latn-RS" sz="2400" dirty="0" smtClean="0">
                <a:solidFill>
                  <a:schemeClr val="accent1">
                    <a:lumMod val="75000"/>
                  </a:schemeClr>
                </a:solidFill>
              </a:rPr>
              <a:t> </a:t>
            </a:r>
            <a:r>
              <a:rPr lang="en-US" sz="2400" dirty="0" smtClean="0">
                <a:solidFill>
                  <a:schemeClr val="accent1">
                    <a:lumMod val="75000"/>
                  </a:schemeClr>
                </a:solidFill>
              </a:rPr>
              <a:t>process </a:t>
            </a:r>
            <a:r>
              <a:rPr lang="en-US" sz="2400" dirty="0">
                <a:solidFill>
                  <a:schemeClr val="accent1">
                    <a:lumMod val="75000"/>
                  </a:schemeClr>
                </a:solidFill>
              </a:rPr>
              <a:t>data on 150 subjects per WB partner HEI. </a:t>
            </a:r>
            <a:endParaRPr lang="sr-Latn-RS" sz="2400" dirty="0" smtClean="0">
              <a:solidFill>
                <a:schemeClr val="accent1">
                  <a:lumMod val="75000"/>
                </a:schemeClr>
              </a:solidFill>
            </a:endParaRPr>
          </a:p>
          <a:p>
            <a:r>
              <a:rPr lang="en-US" sz="2400" dirty="0" smtClean="0">
                <a:solidFill>
                  <a:schemeClr val="accent1">
                    <a:lumMod val="75000"/>
                  </a:schemeClr>
                </a:solidFill>
              </a:rPr>
              <a:t>Timeframe for task 3.2: from 15</a:t>
            </a:r>
            <a:r>
              <a:rPr lang="en-US" sz="2400" baseline="30000" dirty="0" smtClean="0">
                <a:solidFill>
                  <a:schemeClr val="accent1">
                    <a:lumMod val="75000"/>
                  </a:schemeClr>
                </a:solidFill>
              </a:rPr>
              <a:t>th</a:t>
            </a:r>
            <a:r>
              <a:rPr lang="en-US" sz="2400" dirty="0" smtClean="0">
                <a:solidFill>
                  <a:schemeClr val="accent1">
                    <a:lumMod val="75000"/>
                  </a:schemeClr>
                </a:solidFill>
              </a:rPr>
              <a:t> December 2018 to 14</a:t>
            </a:r>
            <a:r>
              <a:rPr lang="en-US" sz="2400" baseline="30000" dirty="0" smtClean="0">
                <a:solidFill>
                  <a:schemeClr val="accent1">
                    <a:lumMod val="75000"/>
                  </a:schemeClr>
                </a:solidFill>
              </a:rPr>
              <a:t>th</a:t>
            </a:r>
            <a:r>
              <a:rPr lang="en-US" sz="2400" dirty="0" smtClean="0">
                <a:solidFill>
                  <a:schemeClr val="accent1">
                    <a:lumMod val="75000"/>
                  </a:schemeClr>
                </a:solidFill>
              </a:rPr>
              <a:t> June 2019.</a:t>
            </a:r>
          </a:p>
          <a:p>
            <a:r>
              <a:rPr lang="en-US" sz="2400" dirty="0" smtClean="0">
                <a:solidFill>
                  <a:schemeClr val="accent1">
                    <a:lumMod val="75000"/>
                  </a:schemeClr>
                </a:solidFill>
              </a:rPr>
              <a:t>Survey </a:t>
            </a:r>
            <a:r>
              <a:rPr lang="en-US" sz="2400" dirty="0">
                <a:solidFill>
                  <a:schemeClr val="accent1">
                    <a:lumMod val="75000"/>
                  </a:schemeClr>
                </a:solidFill>
              </a:rPr>
              <a:t>of water sector needs in WB </a:t>
            </a:r>
            <a:r>
              <a:rPr lang="en-US" sz="2400" dirty="0" smtClean="0">
                <a:solidFill>
                  <a:schemeClr val="accent1">
                    <a:lumMod val="75000"/>
                  </a:schemeClr>
                </a:solidFill>
              </a:rPr>
              <a:t>should</a:t>
            </a:r>
            <a:r>
              <a:rPr lang="sr-Latn-RS" sz="2400" dirty="0" smtClean="0">
                <a:solidFill>
                  <a:schemeClr val="accent1">
                    <a:lumMod val="75000"/>
                  </a:schemeClr>
                </a:solidFill>
              </a:rPr>
              <a:t> be </a:t>
            </a:r>
            <a:r>
              <a:rPr lang="en-US" sz="2400" dirty="0" smtClean="0">
                <a:solidFill>
                  <a:schemeClr val="accent1">
                    <a:lumMod val="75000"/>
                  </a:schemeClr>
                </a:solidFill>
              </a:rPr>
              <a:t>completed up</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sr-Latn-RS" sz="2400" dirty="0" smtClean="0">
                <a:solidFill>
                  <a:schemeClr val="accent1">
                    <a:lumMod val="75000"/>
                  </a:schemeClr>
                </a:solidFill>
              </a:rPr>
              <a:t> </a:t>
            </a:r>
            <a:r>
              <a:rPr lang="en-US" sz="2400" dirty="0" smtClean="0">
                <a:solidFill>
                  <a:schemeClr val="accent1">
                    <a:lumMod val="75000"/>
                  </a:schemeClr>
                </a:solidFill>
              </a:rPr>
              <a:t>May</a:t>
            </a:r>
            <a:r>
              <a:rPr lang="sr-Latn-RS" sz="2400" dirty="0" smtClean="0">
                <a:solidFill>
                  <a:schemeClr val="accent1">
                    <a:lumMod val="75000"/>
                  </a:schemeClr>
                </a:solidFill>
              </a:rPr>
              <a:t> </a:t>
            </a:r>
            <a:r>
              <a:rPr lang="en-US" sz="2400" dirty="0" smtClean="0">
                <a:solidFill>
                  <a:schemeClr val="accent1">
                    <a:lumMod val="75000"/>
                  </a:schemeClr>
                </a:solidFill>
              </a:rPr>
              <a:t>2019</a:t>
            </a:r>
            <a:r>
              <a:rPr lang="sr-Latn-RS" sz="2400" dirty="0" smtClean="0">
                <a:solidFill>
                  <a:schemeClr val="accent1">
                    <a:lumMod val="75000"/>
                  </a:schemeClr>
                </a:solidFill>
              </a:rPr>
              <a:t>.</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3767632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570344"/>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2</a:t>
            </a:r>
            <a:br>
              <a:rPr lang="sr-Latn-RS" dirty="0" smtClean="0">
                <a:solidFill>
                  <a:srgbClr val="0070C0"/>
                </a:solidFill>
              </a:rPr>
            </a:br>
            <a:r>
              <a:rPr lang="en-US" dirty="0" smtClean="0">
                <a:solidFill>
                  <a:srgbClr val="0070C0"/>
                </a:solidFill>
              </a:rPr>
              <a:t>Analyze </a:t>
            </a:r>
            <a:r>
              <a:rPr lang="en-US" dirty="0">
                <a:solidFill>
                  <a:srgbClr val="0070C0"/>
                </a:solidFill>
              </a:rPr>
              <a:t>of water sector needs for LLL courses in WB</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271430" y="2444735"/>
            <a:ext cx="8607400" cy="1200329"/>
          </a:xfrm>
          <a:prstGeom prst="rect">
            <a:avLst/>
          </a:prstGeom>
          <a:noFill/>
        </p:spPr>
        <p:txBody>
          <a:bodyPr wrap="square" rtlCol="0">
            <a:spAutoFit/>
          </a:bodyPr>
          <a:lstStyle/>
          <a:p>
            <a:r>
              <a:rPr lang="en-US" sz="2400" dirty="0" smtClean="0">
                <a:solidFill>
                  <a:schemeClr val="accent1">
                    <a:lumMod val="75000"/>
                  </a:schemeClr>
                </a:solidFill>
              </a:rPr>
              <a:t>UPKM</a:t>
            </a:r>
            <a:r>
              <a:rPr lang="sr-Latn-RS" sz="2400" dirty="0" smtClean="0">
                <a:solidFill>
                  <a:schemeClr val="accent1">
                    <a:lumMod val="75000"/>
                  </a:schemeClr>
                </a:solidFill>
              </a:rPr>
              <a:t> as WP 3 </a:t>
            </a:r>
            <a:r>
              <a:rPr lang="en-US" sz="2400" dirty="0" smtClean="0">
                <a:solidFill>
                  <a:schemeClr val="accent1">
                    <a:lumMod val="75000"/>
                  </a:schemeClr>
                </a:solidFill>
              </a:rPr>
              <a:t>leader proposed</a:t>
            </a:r>
            <a:r>
              <a:rPr lang="sr-Latn-RS" sz="2400" dirty="0" smtClean="0">
                <a:solidFill>
                  <a:schemeClr val="accent1">
                    <a:lumMod val="75000"/>
                  </a:schemeClr>
                </a:solidFill>
              </a:rPr>
              <a:t> </a:t>
            </a:r>
            <a:r>
              <a:rPr lang="en-US" sz="2400" dirty="0" smtClean="0">
                <a:solidFill>
                  <a:schemeClr val="accent1">
                    <a:lumMod val="75000"/>
                  </a:schemeClr>
                </a:solidFill>
              </a:rPr>
              <a:t>the</a:t>
            </a:r>
            <a:r>
              <a:rPr lang="sr-Latn-RS" sz="2400" dirty="0" smtClean="0">
                <a:solidFill>
                  <a:schemeClr val="accent1">
                    <a:lumMod val="75000"/>
                  </a:schemeClr>
                </a:solidFill>
              </a:rPr>
              <a:t> </a:t>
            </a:r>
            <a:r>
              <a:rPr lang="en-US" sz="2400" dirty="0" smtClean="0">
                <a:solidFill>
                  <a:schemeClr val="accent1">
                    <a:lumMod val="75000"/>
                  </a:schemeClr>
                </a:solidFill>
              </a:rPr>
              <a:t>questions</a:t>
            </a:r>
            <a:r>
              <a:rPr lang="sr-Latn-RS" sz="2400" dirty="0" smtClean="0">
                <a:solidFill>
                  <a:schemeClr val="accent1">
                    <a:lumMod val="75000"/>
                  </a:schemeClr>
                </a:solidFill>
              </a:rPr>
              <a:t> </a:t>
            </a:r>
            <a:r>
              <a:rPr lang="en-US" sz="2400" dirty="0" smtClean="0">
                <a:solidFill>
                  <a:schemeClr val="accent1">
                    <a:lumMod val="75000"/>
                  </a:schemeClr>
                </a:solidFill>
              </a:rPr>
              <a:t>for</a:t>
            </a:r>
            <a:r>
              <a:rPr lang="sr-Latn-RS" sz="2400" dirty="0" smtClean="0">
                <a:solidFill>
                  <a:schemeClr val="accent1">
                    <a:lumMod val="75000"/>
                  </a:schemeClr>
                </a:solidFill>
              </a:rPr>
              <a:t> a </a:t>
            </a:r>
            <a:r>
              <a:rPr lang="en-US" sz="2400" dirty="0" smtClean="0">
                <a:solidFill>
                  <a:schemeClr val="accent1">
                    <a:lumMod val="75000"/>
                  </a:schemeClr>
                </a:solidFill>
              </a:rPr>
              <a:t>survey</a:t>
            </a:r>
            <a:r>
              <a:rPr lang="sr-Latn-RS" sz="2400" dirty="0" smtClean="0">
                <a:solidFill>
                  <a:schemeClr val="accent1">
                    <a:lumMod val="75000"/>
                  </a:schemeClr>
                </a:solidFill>
              </a:rPr>
              <a:t>. </a:t>
            </a:r>
            <a:r>
              <a:rPr lang="en-US" sz="2400" dirty="0" smtClean="0">
                <a:solidFill>
                  <a:schemeClr val="accent1">
                    <a:lumMod val="75000"/>
                  </a:schemeClr>
                </a:solidFill>
              </a:rPr>
              <a:t>After </a:t>
            </a:r>
            <a:r>
              <a:rPr lang="en-US" sz="2400" dirty="0">
                <a:solidFill>
                  <a:schemeClr val="accent1">
                    <a:lumMod val="75000"/>
                  </a:schemeClr>
                </a:solidFill>
              </a:rPr>
              <a:t>giving suggestions and corrections, where all partners participated, an online questionnaire was </a:t>
            </a:r>
            <a:r>
              <a:rPr lang="en-US" sz="2400" dirty="0" smtClean="0">
                <a:solidFill>
                  <a:schemeClr val="accent1">
                    <a:lumMod val="75000"/>
                  </a:schemeClr>
                </a:solidFill>
              </a:rPr>
              <a:t>made</a:t>
            </a:r>
            <a:r>
              <a:rPr lang="sr-Latn-RS" sz="2400" dirty="0" smtClean="0">
                <a:solidFill>
                  <a:schemeClr val="accent1">
                    <a:lumMod val="75000"/>
                  </a:schemeClr>
                </a:solidFill>
              </a:rPr>
              <a:t> on</a:t>
            </a:r>
            <a:r>
              <a:rPr lang="en-US" sz="2400" dirty="0" smtClean="0">
                <a:solidFill>
                  <a:schemeClr val="accent1">
                    <a:lumMod val="75000"/>
                  </a:schemeClr>
                </a:solidFill>
              </a:rPr>
              <a:t> 15</a:t>
            </a:r>
            <a:r>
              <a:rPr lang="en-US" sz="2400" baseline="30000" dirty="0" smtClean="0">
                <a:solidFill>
                  <a:schemeClr val="accent1">
                    <a:lumMod val="75000"/>
                  </a:schemeClr>
                </a:solidFill>
              </a:rPr>
              <a:t>th</a:t>
            </a:r>
            <a:r>
              <a:rPr lang="sr-Latn-RS" sz="2400" dirty="0" smtClean="0">
                <a:solidFill>
                  <a:schemeClr val="accent1">
                    <a:lumMod val="75000"/>
                  </a:schemeClr>
                </a:solidFill>
              </a:rPr>
              <a:t> </a:t>
            </a:r>
            <a:r>
              <a:rPr lang="en-US" sz="2400" dirty="0" smtClean="0">
                <a:solidFill>
                  <a:schemeClr val="accent1">
                    <a:lumMod val="75000"/>
                  </a:schemeClr>
                </a:solidFill>
              </a:rPr>
              <a:t>March.</a:t>
            </a:r>
          </a:p>
        </p:txBody>
      </p:sp>
    </p:spTree>
    <p:extLst>
      <p:ext uri="{BB962C8B-B14F-4D97-AF65-F5344CB8AC3E}">
        <p14:creationId xmlns:p14="http://schemas.microsoft.com/office/powerpoint/2010/main" val="3968540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0"/>
            <a:ext cx="8229600" cy="2010824"/>
          </a:xfrm>
        </p:spPr>
        <p:txBody>
          <a:bodyPr>
            <a:noAutofit/>
          </a:bodyPr>
          <a:lstStyle/>
          <a:p>
            <a:r>
              <a:rPr lang="sr-Latn-RS" sz="4000" dirty="0">
                <a:solidFill>
                  <a:srgbClr val="0070C0"/>
                </a:solidFill>
              </a:rPr>
              <a:t>WP </a:t>
            </a:r>
            <a:r>
              <a:rPr lang="sr-Latn-RS" sz="4000" dirty="0" smtClean="0">
                <a:solidFill>
                  <a:srgbClr val="0070C0"/>
                </a:solidFill>
              </a:rPr>
              <a:t>3 </a:t>
            </a:r>
            <a:r>
              <a:rPr lang="en-US" sz="4000" dirty="0" smtClean="0">
                <a:solidFill>
                  <a:srgbClr val="0070C0"/>
                </a:solidFill>
              </a:rPr>
              <a:t>Activity</a:t>
            </a:r>
            <a:r>
              <a:rPr lang="sr-Latn-RS" sz="4000" dirty="0" smtClean="0">
                <a:solidFill>
                  <a:srgbClr val="0070C0"/>
                </a:solidFill>
              </a:rPr>
              <a:t> 2</a:t>
            </a:r>
            <a:br>
              <a:rPr lang="sr-Latn-RS" sz="4000" dirty="0" smtClean="0">
                <a:solidFill>
                  <a:srgbClr val="0070C0"/>
                </a:solidFill>
              </a:rPr>
            </a:br>
            <a:r>
              <a:rPr lang="en-US" sz="4000" dirty="0" smtClean="0">
                <a:solidFill>
                  <a:srgbClr val="0070C0"/>
                </a:solidFill>
              </a:rPr>
              <a:t>Analyze </a:t>
            </a:r>
            <a:r>
              <a:rPr lang="en-US" sz="4000" dirty="0">
                <a:solidFill>
                  <a:srgbClr val="0070C0"/>
                </a:solidFill>
              </a:rPr>
              <a:t>of water sector needs for LLL courses in WB</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271430" y="2444735"/>
            <a:ext cx="8607400" cy="461665"/>
          </a:xfrm>
          <a:prstGeom prst="rect">
            <a:avLst/>
          </a:prstGeom>
          <a:noFill/>
        </p:spPr>
        <p:txBody>
          <a:bodyPr wrap="square" rtlCol="0">
            <a:spAutoFit/>
          </a:bodyPr>
          <a:lstStyle/>
          <a:p>
            <a:r>
              <a:rPr lang="en-US" sz="2400" dirty="0" smtClean="0">
                <a:solidFill>
                  <a:schemeClr val="accent1">
                    <a:lumMod val="75000"/>
                  </a:schemeClr>
                </a:solidFill>
              </a:rPr>
              <a:t> </a:t>
            </a:r>
          </a:p>
        </p:txBody>
      </p:sp>
      <p:graphicFrame>
        <p:nvGraphicFramePr>
          <p:cNvPr id="2" name="Table 1"/>
          <p:cNvGraphicFramePr>
            <a:graphicFrameLocks noGrp="1"/>
          </p:cNvGraphicFramePr>
          <p:nvPr>
            <p:extLst>
              <p:ext uri="{D42A27DB-BD31-4B8C-83A1-F6EECF244321}">
                <p14:modId xmlns:p14="http://schemas.microsoft.com/office/powerpoint/2010/main" val="149216167"/>
              </p:ext>
            </p:extLst>
          </p:nvPr>
        </p:nvGraphicFramePr>
        <p:xfrm>
          <a:off x="1122222" y="2031284"/>
          <a:ext cx="6899556" cy="4221481"/>
        </p:xfrm>
        <a:graphic>
          <a:graphicData uri="http://schemas.openxmlformats.org/drawingml/2006/table">
            <a:tbl>
              <a:tblPr/>
              <a:tblGrid>
                <a:gridCol w="1087578"/>
                <a:gridCol w="5811978"/>
              </a:tblGrid>
              <a:tr h="119551">
                <a:tc>
                  <a:txBody>
                    <a:bodyPr/>
                    <a:lstStyle/>
                    <a:p>
                      <a:pPr algn="l" fontAlgn="b"/>
                      <a:r>
                        <a:rPr lang="en-US" sz="1700" dirty="0">
                          <a:solidFill>
                            <a:srgbClr val="FFFFFF"/>
                          </a:solidFill>
                          <a:effectLst/>
                        </a:rPr>
                        <a:t>#</a:t>
                      </a:r>
                    </a:p>
                  </a:txBody>
                  <a:tcPr marL="87038" marR="87038" marT="43519" marB="43519" anchor="b">
                    <a:lnL>
                      <a:noFill/>
                    </a:lnL>
                    <a:lnR>
                      <a:noFill/>
                    </a:lnR>
                    <a:lnT w="9525" cap="flat" cmpd="sng" algn="ctr">
                      <a:solidFill>
                        <a:srgbClr val="454D55"/>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chemeClr val="tx2">
                        <a:lumMod val="60000"/>
                        <a:lumOff val="40000"/>
                      </a:schemeClr>
                    </a:solidFill>
                  </a:tcPr>
                </a:tc>
                <a:tc>
                  <a:txBody>
                    <a:bodyPr/>
                    <a:lstStyle/>
                    <a:p>
                      <a:pPr algn="l" fontAlgn="b"/>
                      <a:r>
                        <a:rPr lang="en-US" sz="1700" noProof="0" dirty="0" smtClean="0">
                          <a:solidFill>
                            <a:srgbClr val="FFFFFF"/>
                          </a:solidFill>
                          <a:effectLst/>
                        </a:rPr>
                        <a:t>WB Partner</a:t>
                      </a:r>
                      <a:endParaRPr lang="en-US" sz="1700" noProof="0" dirty="0">
                        <a:solidFill>
                          <a:srgbClr val="FFFFFF"/>
                        </a:solidFill>
                        <a:effectLst/>
                      </a:endParaRPr>
                    </a:p>
                  </a:txBody>
                  <a:tcPr marL="87038" marR="87038" marT="43519" marB="43519" anchor="b">
                    <a:lnL>
                      <a:noFill/>
                    </a:lnL>
                    <a:lnR>
                      <a:noFill/>
                    </a:lnR>
                    <a:lnT w="9525" cap="flat" cmpd="sng" algn="ctr">
                      <a:solidFill>
                        <a:srgbClr val="454D55"/>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chemeClr val="tx2">
                        <a:lumMod val="60000"/>
                        <a:lumOff val="40000"/>
                      </a:schemeClr>
                    </a:solidFill>
                  </a:tcPr>
                </a:tc>
              </a:tr>
              <a:tr h="348151">
                <a:tc>
                  <a:txBody>
                    <a:bodyPr/>
                    <a:lstStyle/>
                    <a:p>
                      <a:pPr algn="l" fontAlgn="t"/>
                      <a:r>
                        <a:rPr lang="en-US" sz="1800" dirty="0" smtClean="0">
                          <a:solidFill>
                            <a:schemeClr val="accent1">
                              <a:lumMod val="75000"/>
                            </a:schemeClr>
                          </a:solidFill>
                          <a:effectLst/>
                        </a:rPr>
                        <a:t>219</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chemeClr val="tx2">
                        <a:lumMod val="20000"/>
                        <a:lumOff val="80000"/>
                      </a:schemeClr>
                    </a:solidFill>
                  </a:tcPr>
                </a:tc>
                <a:tc>
                  <a:txBody>
                    <a:bodyPr/>
                    <a:lstStyle/>
                    <a:p>
                      <a:pPr fontAlgn="t"/>
                      <a:r>
                        <a:rPr lang="sr-Latn-RS" sz="1800" dirty="0" smtClean="0">
                          <a:solidFill>
                            <a:schemeClr val="accent1">
                              <a:lumMod val="75000"/>
                            </a:schemeClr>
                          </a:solidFill>
                          <a:effectLst/>
                        </a:rPr>
                        <a:t>In total</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chemeClr val="tx2">
                        <a:lumMod val="20000"/>
                        <a:lumOff val="80000"/>
                      </a:schemeClr>
                    </a:solidFill>
                  </a:tcPr>
                </a:tc>
              </a:tr>
              <a:tr h="348151">
                <a:tc>
                  <a:txBody>
                    <a:bodyPr/>
                    <a:lstStyle/>
                    <a:p>
                      <a:pPr algn="l" fontAlgn="t"/>
                      <a:r>
                        <a:rPr lang="en-US" sz="1800" dirty="0" smtClean="0">
                          <a:solidFill>
                            <a:schemeClr val="accent1">
                              <a:lumMod val="75000"/>
                            </a:schemeClr>
                          </a:solidFill>
                          <a:effectLst/>
                        </a:rPr>
                        <a:t>54</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kern="1200" dirty="0" smtClean="0">
                          <a:solidFill>
                            <a:schemeClr val="accent1">
                              <a:lumMod val="75000"/>
                            </a:schemeClr>
                          </a:solidFill>
                          <a:effectLst/>
                          <a:latin typeface="+mn-lt"/>
                          <a:ea typeface="+mn-ea"/>
                          <a:cs typeface="+mn-cs"/>
                        </a:rPr>
                        <a:t>University of Nis</a:t>
                      </a:r>
                      <a:r>
                        <a:rPr lang="sr-Latn-RS" sz="1800" kern="1200" dirty="0" smtClean="0">
                          <a:solidFill>
                            <a:schemeClr val="accent1">
                              <a:lumMod val="75000"/>
                            </a:schemeClr>
                          </a:solidFill>
                          <a:effectLst/>
                          <a:latin typeface="+mn-lt"/>
                          <a:ea typeface="+mn-ea"/>
                          <a:cs typeface="+mn-cs"/>
                        </a:rPr>
                        <a:t>, (UNI)</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348151">
                <a:tc>
                  <a:txBody>
                    <a:bodyPr/>
                    <a:lstStyle/>
                    <a:p>
                      <a:pPr algn="l" fontAlgn="t"/>
                      <a:r>
                        <a:rPr lang="en-US" sz="1800" dirty="0" smtClean="0">
                          <a:solidFill>
                            <a:schemeClr val="accent1">
                              <a:lumMod val="75000"/>
                            </a:schemeClr>
                          </a:solidFill>
                          <a:effectLst/>
                        </a:rPr>
                        <a:t>10</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kern="1200" dirty="0" smtClean="0">
                          <a:solidFill>
                            <a:schemeClr val="accent1">
                              <a:lumMod val="75000"/>
                            </a:schemeClr>
                          </a:solidFill>
                          <a:effectLst/>
                          <a:latin typeface="+mn-lt"/>
                          <a:ea typeface="+mn-ea"/>
                          <a:cs typeface="+mn-cs"/>
                        </a:rPr>
                        <a:t>University of Novi Sad</a:t>
                      </a:r>
                      <a:r>
                        <a:rPr lang="sr-Latn-RS" sz="1800" kern="1200" dirty="0" smtClean="0">
                          <a:solidFill>
                            <a:schemeClr val="accent1">
                              <a:lumMod val="75000"/>
                            </a:schemeClr>
                          </a:solidFill>
                          <a:effectLst/>
                          <a:latin typeface="+mn-lt"/>
                          <a:ea typeface="+mn-ea"/>
                          <a:cs typeface="+mn-cs"/>
                        </a:rPr>
                        <a:t> (UNS)</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348151">
                <a:tc>
                  <a:txBody>
                    <a:bodyPr/>
                    <a:lstStyle/>
                    <a:p>
                      <a:pPr algn="l" fontAlgn="t"/>
                      <a:r>
                        <a:rPr lang="en-US" sz="1800">
                          <a:solidFill>
                            <a:schemeClr val="accent1">
                              <a:lumMod val="75000"/>
                            </a:schemeClr>
                          </a:solidFill>
                          <a:effectLst/>
                        </a:rPr>
                        <a:t>40</a:t>
                      </a: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kern="1200" dirty="0" smtClean="0">
                          <a:solidFill>
                            <a:schemeClr val="accent1">
                              <a:lumMod val="75000"/>
                            </a:schemeClr>
                          </a:solidFill>
                          <a:effectLst/>
                          <a:latin typeface="+mn-lt"/>
                          <a:ea typeface="+mn-ea"/>
                          <a:cs typeface="+mn-cs"/>
                        </a:rPr>
                        <a:t>University of Sarajevo</a:t>
                      </a:r>
                      <a:r>
                        <a:rPr lang="sr-Latn-RS" sz="1800" kern="1200" dirty="0" smtClean="0">
                          <a:solidFill>
                            <a:schemeClr val="accent1">
                              <a:lumMod val="75000"/>
                            </a:schemeClr>
                          </a:solidFill>
                          <a:effectLst/>
                          <a:latin typeface="+mn-lt"/>
                          <a:ea typeface="+mn-ea"/>
                          <a:cs typeface="+mn-cs"/>
                        </a:rPr>
                        <a:t> (UNSA)</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416217">
                <a:tc>
                  <a:txBody>
                    <a:bodyPr/>
                    <a:lstStyle/>
                    <a:p>
                      <a:pPr algn="l" fontAlgn="t"/>
                      <a:r>
                        <a:rPr lang="en-US" sz="1800" dirty="0" smtClean="0">
                          <a:solidFill>
                            <a:schemeClr val="accent1">
                              <a:lumMod val="75000"/>
                            </a:schemeClr>
                          </a:solidFill>
                          <a:effectLst/>
                        </a:rPr>
                        <a:t>29</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kern="1200" dirty="0" err="1" smtClean="0">
                          <a:solidFill>
                            <a:schemeClr val="accent1">
                              <a:lumMod val="75000"/>
                            </a:schemeClr>
                          </a:solidFill>
                          <a:effectLst/>
                          <a:latin typeface="+mn-lt"/>
                          <a:ea typeface="+mn-ea"/>
                          <a:cs typeface="+mn-cs"/>
                        </a:rPr>
                        <a:t>Dzemal</a:t>
                      </a:r>
                      <a:r>
                        <a:rPr lang="en-US" sz="1800" kern="1200" dirty="0" smtClean="0">
                          <a:solidFill>
                            <a:schemeClr val="accent1">
                              <a:lumMod val="75000"/>
                            </a:schemeClr>
                          </a:solidFill>
                          <a:effectLst/>
                          <a:latin typeface="+mn-lt"/>
                          <a:ea typeface="+mn-ea"/>
                          <a:cs typeface="+mn-cs"/>
                        </a:rPr>
                        <a:t> </a:t>
                      </a:r>
                      <a:r>
                        <a:rPr lang="en-US" sz="1800" kern="1200" dirty="0" err="1" smtClean="0">
                          <a:solidFill>
                            <a:schemeClr val="accent1">
                              <a:lumMod val="75000"/>
                            </a:schemeClr>
                          </a:solidFill>
                          <a:effectLst/>
                          <a:latin typeface="+mn-lt"/>
                          <a:ea typeface="+mn-ea"/>
                          <a:cs typeface="+mn-cs"/>
                        </a:rPr>
                        <a:t>Bijedic</a:t>
                      </a:r>
                      <a:r>
                        <a:rPr lang="en-US" sz="1800" kern="1200" dirty="0" smtClean="0">
                          <a:solidFill>
                            <a:schemeClr val="accent1">
                              <a:lumMod val="75000"/>
                            </a:schemeClr>
                          </a:solidFill>
                          <a:effectLst/>
                          <a:latin typeface="+mn-lt"/>
                          <a:ea typeface="+mn-ea"/>
                          <a:cs typeface="+mn-cs"/>
                        </a:rPr>
                        <a:t> University of Mostar</a:t>
                      </a:r>
                      <a:r>
                        <a:rPr lang="sr-Latn-RS" sz="1800" kern="1200" dirty="0" smtClean="0">
                          <a:solidFill>
                            <a:schemeClr val="accent1">
                              <a:lumMod val="75000"/>
                            </a:schemeClr>
                          </a:solidFill>
                          <a:effectLst/>
                          <a:latin typeface="+mn-lt"/>
                          <a:ea typeface="+mn-ea"/>
                          <a:cs typeface="+mn-cs"/>
                        </a:rPr>
                        <a:t> (UNMO)</a:t>
                      </a:r>
                      <a:endParaRPr lang="de-DE"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381000">
                <a:tc>
                  <a:txBody>
                    <a:bodyPr/>
                    <a:lstStyle/>
                    <a:p>
                      <a:pPr algn="l" fontAlgn="t"/>
                      <a:r>
                        <a:rPr lang="en-US" sz="1800" dirty="0" smtClean="0">
                          <a:solidFill>
                            <a:schemeClr val="accent1">
                              <a:lumMod val="75000"/>
                            </a:schemeClr>
                          </a:solidFill>
                          <a:effectLst/>
                        </a:rPr>
                        <a:t>44</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kern="1200" dirty="0" smtClean="0">
                          <a:solidFill>
                            <a:schemeClr val="accent1">
                              <a:lumMod val="75000"/>
                            </a:schemeClr>
                          </a:solidFill>
                          <a:effectLst/>
                          <a:latin typeface="+mn-lt"/>
                          <a:ea typeface="+mn-ea"/>
                          <a:cs typeface="+mn-cs"/>
                        </a:rPr>
                        <a:t>University of Pristina in </a:t>
                      </a:r>
                      <a:r>
                        <a:rPr lang="en-US" sz="1800" kern="1200" dirty="0" err="1" smtClean="0">
                          <a:solidFill>
                            <a:schemeClr val="accent1">
                              <a:lumMod val="75000"/>
                            </a:schemeClr>
                          </a:solidFill>
                          <a:effectLst/>
                          <a:latin typeface="+mn-lt"/>
                          <a:ea typeface="+mn-ea"/>
                          <a:cs typeface="+mn-cs"/>
                        </a:rPr>
                        <a:t>Kosovska</a:t>
                      </a:r>
                      <a:r>
                        <a:rPr lang="en-US" sz="1800" kern="1200" dirty="0" smtClean="0">
                          <a:solidFill>
                            <a:schemeClr val="accent1">
                              <a:lumMod val="75000"/>
                            </a:schemeClr>
                          </a:solidFill>
                          <a:effectLst/>
                          <a:latin typeface="+mn-lt"/>
                          <a:ea typeface="+mn-ea"/>
                          <a:cs typeface="+mn-cs"/>
                        </a:rPr>
                        <a:t> Mitrovica</a:t>
                      </a:r>
                      <a:r>
                        <a:rPr lang="sr-Latn-RS" sz="1800" kern="1200" dirty="0" smtClean="0">
                          <a:solidFill>
                            <a:schemeClr val="accent1">
                              <a:lumMod val="75000"/>
                            </a:schemeClr>
                          </a:solidFill>
                          <a:effectLst/>
                          <a:latin typeface="+mn-lt"/>
                          <a:ea typeface="+mn-ea"/>
                          <a:cs typeface="+mn-cs"/>
                        </a:rPr>
                        <a:t> (UPKM)</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609264">
                <a:tc>
                  <a:txBody>
                    <a:bodyPr/>
                    <a:lstStyle/>
                    <a:p>
                      <a:pPr algn="l" fontAlgn="t"/>
                      <a:r>
                        <a:rPr lang="en-US" sz="1800" dirty="0" smtClean="0">
                          <a:solidFill>
                            <a:schemeClr val="accent1">
                              <a:lumMod val="75000"/>
                            </a:schemeClr>
                          </a:solidFill>
                          <a:effectLst/>
                        </a:rPr>
                        <a:t>26</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kern="1200" dirty="0" smtClean="0">
                          <a:solidFill>
                            <a:schemeClr val="accent1">
                              <a:lumMod val="75000"/>
                            </a:schemeClr>
                          </a:solidFill>
                          <a:effectLst/>
                          <a:latin typeface="+mn-lt"/>
                          <a:ea typeface="+mn-ea"/>
                          <a:cs typeface="+mn-cs"/>
                        </a:rPr>
                        <a:t>Technical College of Applied Sciences </a:t>
                      </a:r>
                      <a:r>
                        <a:rPr lang="en-US" sz="1800" kern="1200" dirty="0" err="1" smtClean="0">
                          <a:solidFill>
                            <a:schemeClr val="accent1">
                              <a:lumMod val="75000"/>
                            </a:schemeClr>
                          </a:solidFill>
                          <a:effectLst/>
                          <a:latin typeface="+mn-lt"/>
                          <a:ea typeface="+mn-ea"/>
                          <a:cs typeface="+mn-cs"/>
                        </a:rPr>
                        <a:t>Urosevac</a:t>
                      </a:r>
                      <a:r>
                        <a:rPr lang="en-US" sz="1800" kern="1200" dirty="0" smtClean="0">
                          <a:solidFill>
                            <a:schemeClr val="accent1">
                              <a:lumMod val="75000"/>
                            </a:schemeClr>
                          </a:solidFill>
                          <a:effectLst/>
                          <a:latin typeface="+mn-lt"/>
                          <a:ea typeface="+mn-ea"/>
                          <a:cs typeface="+mn-cs"/>
                        </a:rPr>
                        <a:t> with temporary seat in </a:t>
                      </a:r>
                      <a:r>
                        <a:rPr lang="en-US" sz="1800" kern="1200" dirty="0" err="1" smtClean="0">
                          <a:solidFill>
                            <a:schemeClr val="accent1">
                              <a:lumMod val="75000"/>
                            </a:schemeClr>
                          </a:solidFill>
                          <a:effectLst/>
                          <a:latin typeface="+mn-lt"/>
                          <a:ea typeface="+mn-ea"/>
                          <a:cs typeface="+mn-cs"/>
                        </a:rPr>
                        <a:t>Leposavic</a:t>
                      </a:r>
                      <a:r>
                        <a:rPr lang="sr-Latn-RS" sz="1800" kern="1200" dirty="0" smtClean="0">
                          <a:solidFill>
                            <a:schemeClr val="accent1">
                              <a:lumMod val="75000"/>
                            </a:schemeClr>
                          </a:solidFill>
                          <a:effectLst/>
                          <a:latin typeface="+mn-lt"/>
                          <a:ea typeface="+mn-ea"/>
                          <a:cs typeface="+mn-cs"/>
                        </a:rPr>
                        <a:t> (TCASU)</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348151">
                <a:tc>
                  <a:txBody>
                    <a:bodyPr/>
                    <a:lstStyle/>
                    <a:p>
                      <a:pPr algn="l" fontAlgn="t"/>
                      <a:r>
                        <a:rPr lang="en-US" sz="1800" dirty="0" smtClean="0">
                          <a:solidFill>
                            <a:schemeClr val="accent1">
                              <a:lumMod val="75000"/>
                            </a:schemeClr>
                          </a:solidFill>
                          <a:effectLst/>
                        </a:rPr>
                        <a:t>12</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en-US" sz="1800" dirty="0" err="1" smtClean="0">
                          <a:solidFill>
                            <a:schemeClr val="accent1">
                              <a:lumMod val="75000"/>
                            </a:schemeClr>
                          </a:solidFill>
                          <a:effectLst/>
                        </a:rPr>
                        <a:t>Univer</a:t>
                      </a:r>
                      <a:r>
                        <a:rPr lang="sr-Latn-RS" sz="1800" dirty="0" err="1" smtClean="0">
                          <a:solidFill>
                            <a:schemeClr val="accent1">
                              <a:lumMod val="75000"/>
                            </a:schemeClr>
                          </a:solidFill>
                          <a:effectLst/>
                        </a:rPr>
                        <a:t>sity</a:t>
                      </a:r>
                      <a:r>
                        <a:rPr lang="sr-Latn-RS" sz="1800" dirty="0" smtClean="0">
                          <a:solidFill>
                            <a:schemeClr val="accent1">
                              <a:lumMod val="75000"/>
                            </a:schemeClr>
                          </a:solidFill>
                          <a:effectLst/>
                        </a:rPr>
                        <a:t> on </a:t>
                      </a:r>
                      <a:r>
                        <a:rPr lang="sr-Latn-RS" sz="1800" dirty="0" err="1" smtClean="0">
                          <a:solidFill>
                            <a:schemeClr val="accent1">
                              <a:lumMod val="75000"/>
                            </a:schemeClr>
                          </a:solidFill>
                          <a:effectLst/>
                        </a:rPr>
                        <a:t>Montenegro</a:t>
                      </a:r>
                      <a:r>
                        <a:rPr lang="sr-Latn-RS" sz="1800" dirty="0" smtClean="0">
                          <a:solidFill>
                            <a:schemeClr val="accent1">
                              <a:lumMod val="75000"/>
                            </a:schemeClr>
                          </a:solidFill>
                          <a:effectLst/>
                        </a:rPr>
                        <a:t> (</a:t>
                      </a:r>
                      <a:r>
                        <a:rPr lang="sr-Latn-RS" sz="1800" dirty="0" err="1" smtClean="0">
                          <a:solidFill>
                            <a:schemeClr val="accent1">
                              <a:lumMod val="75000"/>
                            </a:schemeClr>
                          </a:solidFill>
                          <a:effectLst/>
                        </a:rPr>
                        <a:t>UoM</a:t>
                      </a:r>
                      <a:r>
                        <a:rPr lang="sr-Latn-RS" sz="1800" dirty="0" smtClean="0">
                          <a:solidFill>
                            <a:schemeClr val="accent1">
                              <a:lumMod val="75000"/>
                            </a:schemeClr>
                          </a:solidFill>
                          <a:effectLst/>
                        </a:rPr>
                        <a:t>)</a:t>
                      </a:r>
                      <a:endParaRPr lang="en-US"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r>
              <a:tr h="609264">
                <a:tc>
                  <a:txBody>
                    <a:bodyPr/>
                    <a:lstStyle/>
                    <a:p>
                      <a:pPr algn="l" fontAlgn="t"/>
                      <a:r>
                        <a:rPr lang="en-US" sz="1800">
                          <a:solidFill>
                            <a:schemeClr val="accent1">
                              <a:lumMod val="75000"/>
                            </a:schemeClr>
                          </a:solidFill>
                          <a:effectLst/>
                        </a:rPr>
                        <a:t>4</a:t>
                      </a:r>
                    </a:p>
                  </a:txBody>
                  <a:tcPr marL="87038" marR="87038" marT="43519" marB="43519">
                    <a:lnL>
                      <a:noFill/>
                    </a:lnL>
                    <a:lnR>
                      <a:noFill/>
                    </a:lnR>
                    <a:lnT w="9525" cap="flat" cmpd="sng" algn="ctr">
                      <a:solidFill>
                        <a:srgbClr val="DEE2E6"/>
                      </a:solidFill>
                      <a:prstDash val="solid"/>
                      <a:round/>
                      <a:headEnd type="none" w="med" len="med"/>
                      <a:tailEnd type="none" w="med" len="med"/>
                    </a:lnT>
                    <a:lnB>
                      <a:noFill/>
                    </a:lnB>
                    <a:solidFill>
                      <a:srgbClr val="FFFFFF"/>
                    </a:solidFill>
                  </a:tcPr>
                </a:tc>
                <a:tc>
                  <a:txBody>
                    <a:bodyPr/>
                    <a:lstStyle/>
                    <a:p>
                      <a:pPr fontAlgn="t"/>
                      <a:r>
                        <a:rPr lang="en-US" sz="1800" dirty="0" smtClean="0">
                          <a:solidFill>
                            <a:schemeClr val="accent1">
                              <a:lumMod val="75000"/>
                            </a:schemeClr>
                          </a:solidFill>
                          <a:effectLst/>
                        </a:rPr>
                        <a:t>Public Water Management Company ‘’</a:t>
                      </a:r>
                      <a:r>
                        <a:rPr lang="en-US" sz="1800" dirty="0" err="1" smtClean="0">
                          <a:solidFill>
                            <a:schemeClr val="accent1">
                              <a:lumMod val="75000"/>
                            </a:schemeClr>
                          </a:solidFill>
                          <a:effectLst/>
                        </a:rPr>
                        <a:t>Vode</a:t>
                      </a:r>
                      <a:r>
                        <a:rPr lang="en-US" sz="1800" dirty="0" smtClean="0">
                          <a:solidFill>
                            <a:schemeClr val="accent1">
                              <a:lumMod val="75000"/>
                            </a:schemeClr>
                          </a:solidFill>
                          <a:effectLst/>
                        </a:rPr>
                        <a:t> </a:t>
                      </a:r>
                      <a:r>
                        <a:rPr lang="en-US" sz="1800" dirty="0" err="1" smtClean="0">
                          <a:solidFill>
                            <a:schemeClr val="accent1">
                              <a:lumMod val="75000"/>
                            </a:schemeClr>
                          </a:solidFill>
                          <a:effectLst/>
                        </a:rPr>
                        <a:t>Vojvodine</a:t>
                      </a:r>
                      <a:r>
                        <a:rPr lang="en-US" sz="1800" dirty="0" smtClean="0">
                          <a:solidFill>
                            <a:schemeClr val="accent1">
                              <a:lumMod val="75000"/>
                            </a:schemeClr>
                          </a:solidFill>
                          <a:effectLst/>
                        </a:rPr>
                        <a:t>’’</a:t>
                      </a:r>
                      <a:r>
                        <a:rPr lang="sr-Latn-RS" sz="1800" dirty="0" smtClean="0">
                          <a:solidFill>
                            <a:schemeClr val="accent1">
                              <a:lumMod val="75000"/>
                            </a:schemeClr>
                          </a:solidFill>
                          <a:effectLst/>
                        </a:rPr>
                        <a:t> (PWMCVV)</a:t>
                      </a:r>
                      <a:endParaRPr lang="pt-BR" sz="1800" dirty="0">
                        <a:solidFill>
                          <a:schemeClr val="accent1">
                            <a:lumMod val="75000"/>
                          </a:schemeClr>
                        </a:solidFill>
                        <a:effectLst/>
                      </a:endParaRPr>
                    </a:p>
                  </a:txBody>
                  <a:tcPr marL="87038" marR="87038" marT="43519" marB="43519">
                    <a:lnL>
                      <a:noFill/>
                    </a:lnL>
                    <a:lnR>
                      <a:noFill/>
                    </a:lnR>
                    <a:lnT w="9525" cap="flat" cmpd="sng" algn="ctr">
                      <a:solidFill>
                        <a:srgbClr val="DEE2E6"/>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169943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sr-Latn-RS" dirty="0" err="1" smtClean="0">
                <a:solidFill>
                  <a:srgbClr val="0070C0"/>
                </a:solidFill>
              </a:rPr>
              <a:t>Activity</a:t>
            </a:r>
            <a:r>
              <a:rPr lang="sr-Latn-RS" dirty="0" smtClean="0">
                <a:solidFill>
                  <a:srgbClr val="0070C0"/>
                </a:solidFill>
              </a:rPr>
              <a:t> 3</a:t>
            </a:r>
            <a:br>
              <a:rPr lang="sr-Latn-RS" dirty="0" smtClean="0">
                <a:solidFill>
                  <a:srgbClr val="0070C0"/>
                </a:solidFill>
              </a:rPr>
            </a:br>
            <a:r>
              <a:rPr lang="en-US" dirty="0">
                <a:solidFill>
                  <a:srgbClr val="0070C0"/>
                </a:solidFill>
              </a:rPr>
              <a:t>Development of </a:t>
            </a:r>
            <a:r>
              <a:rPr lang="en-US" dirty="0" smtClean="0">
                <a:solidFill>
                  <a:srgbClr val="0070C0"/>
                </a:solidFill>
              </a:rPr>
              <a:t>trainings </a:t>
            </a:r>
            <a:r>
              <a:rPr lang="en-US" dirty="0">
                <a:solidFill>
                  <a:srgbClr val="0070C0"/>
                </a:solidFill>
              </a:rPr>
              <a:t>content and corresponding educational material</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1938992"/>
          </a:xfrm>
          <a:prstGeom prst="rect">
            <a:avLst/>
          </a:prstGeom>
          <a:noFill/>
        </p:spPr>
        <p:txBody>
          <a:bodyPr wrap="square" rtlCol="0">
            <a:spAutoFit/>
          </a:bodyPr>
          <a:lstStyle/>
          <a:p>
            <a:r>
              <a:rPr lang="en-US" sz="2400" dirty="0">
                <a:solidFill>
                  <a:schemeClr val="accent1">
                    <a:lumMod val="75000"/>
                  </a:schemeClr>
                </a:solidFill>
              </a:rPr>
              <a:t>During this activity training content will be created, selection of teaching staff from WB partners HEIs will be done and joint educational material will be created and printed on time. </a:t>
            </a:r>
            <a:endParaRPr lang="sr-Latn-RS" sz="2400" dirty="0" smtClean="0">
              <a:solidFill>
                <a:schemeClr val="accent1">
                  <a:lumMod val="75000"/>
                </a:schemeClr>
              </a:solidFill>
            </a:endParaRPr>
          </a:p>
          <a:p>
            <a:r>
              <a:rPr lang="en-US" sz="2400" dirty="0" smtClean="0">
                <a:solidFill>
                  <a:schemeClr val="accent1">
                    <a:lumMod val="75000"/>
                  </a:schemeClr>
                </a:solidFill>
              </a:rPr>
              <a:t>Timeframe for task 3.3: from 15</a:t>
            </a:r>
            <a:r>
              <a:rPr lang="en-US" sz="2400" baseline="30000" dirty="0" smtClean="0">
                <a:solidFill>
                  <a:schemeClr val="accent1">
                    <a:lumMod val="75000"/>
                  </a:schemeClr>
                </a:solidFill>
              </a:rPr>
              <a:t>th</a:t>
            </a:r>
            <a:r>
              <a:rPr lang="en-US" sz="2400" dirty="0" smtClean="0">
                <a:solidFill>
                  <a:schemeClr val="accent1">
                    <a:lumMod val="75000"/>
                  </a:schemeClr>
                </a:solidFill>
              </a:rPr>
              <a:t> July 2019 to 14</a:t>
            </a:r>
            <a:r>
              <a:rPr lang="en-US" sz="2400" baseline="30000" dirty="0" smtClean="0">
                <a:solidFill>
                  <a:schemeClr val="accent1">
                    <a:lumMod val="75000"/>
                  </a:schemeClr>
                </a:solidFill>
              </a:rPr>
              <a:t>th</a:t>
            </a:r>
            <a:r>
              <a:rPr lang="en-US" sz="2400" dirty="0" smtClean="0">
                <a:solidFill>
                  <a:schemeClr val="accent1">
                    <a:lumMod val="75000"/>
                  </a:schemeClr>
                </a:solidFill>
              </a:rPr>
              <a:t> March 2020.</a:t>
            </a:r>
          </a:p>
          <a:p>
            <a:r>
              <a:rPr lang="en-US" sz="2400" dirty="0" smtClean="0">
                <a:solidFill>
                  <a:schemeClr val="accent1">
                    <a:lumMod val="75000"/>
                  </a:schemeClr>
                </a:solidFill>
              </a:rPr>
              <a:t>Trainings </a:t>
            </a:r>
            <a:r>
              <a:rPr lang="en-US" sz="2400" dirty="0">
                <a:solidFill>
                  <a:schemeClr val="accent1">
                    <a:lumMod val="75000"/>
                  </a:schemeClr>
                </a:solidFill>
              </a:rPr>
              <a:t>material </a:t>
            </a:r>
            <a:r>
              <a:rPr lang="en-US" sz="2400" dirty="0" smtClean="0">
                <a:solidFill>
                  <a:schemeClr val="accent1">
                    <a:lumMod val="75000"/>
                  </a:schemeClr>
                </a:solidFill>
              </a:rPr>
              <a:t>should</a:t>
            </a:r>
            <a:r>
              <a:rPr lang="sr-Latn-RS" sz="2400" dirty="0" smtClean="0">
                <a:solidFill>
                  <a:schemeClr val="accent1">
                    <a:lumMod val="75000"/>
                  </a:schemeClr>
                </a:solidFill>
              </a:rPr>
              <a:t> be </a:t>
            </a:r>
            <a:r>
              <a:rPr lang="en-US" sz="2400" dirty="0" smtClean="0">
                <a:solidFill>
                  <a:schemeClr val="accent1">
                    <a:lumMod val="75000"/>
                  </a:schemeClr>
                </a:solidFill>
              </a:rPr>
              <a:t>completed up</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sr-Latn-RS" sz="2400" dirty="0" smtClean="0">
                <a:solidFill>
                  <a:schemeClr val="accent1">
                    <a:lumMod val="75000"/>
                  </a:schemeClr>
                </a:solidFill>
              </a:rPr>
              <a:t> </a:t>
            </a:r>
            <a:r>
              <a:rPr lang="en-US" sz="2400" dirty="0" smtClean="0">
                <a:solidFill>
                  <a:schemeClr val="accent1">
                    <a:lumMod val="75000"/>
                  </a:schemeClr>
                </a:solidFill>
              </a:rPr>
              <a:t>March</a:t>
            </a:r>
            <a:r>
              <a:rPr lang="sr-Latn-RS" sz="2400" dirty="0" smtClean="0">
                <a:solidFill>
                  <a:schemeClr val="accent1">
                    <a:lumMod val="75000"/>
                  </a:schemeClr>
                </a:solidFill>
              </a:rPr>
              <a:t> </a:t>
            </a:r>
            <a:r>
              <a:rPr lang="en-US" sz="2400" dirty="0" smtClean="0">
                <a:solidFill>
                  <a:schemeClr val="accent1">
                    <a:lumMod val="75000"/>
                  </a:schemeClr>
                </a:solidFill>
              </a:rPr>
              <a:t>2020</a:t>
            </a:r>
            <a:r>
              <a:rPr lang="sr-Latn-RS" sz="2400" dirty="0" smtClean="0">
                <a:solidFill>
                  <a:schemeClr val="accent1">
                    <a:lumMod val="75000"/>
                  </a:schemeClr>
                </a:solidFill>
              </a:rPr>
              <a:t>.</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3987401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a:bodyPr>
          <a:lstStyle/>
          <a:p>
            <a:r>
              <a:rPr lang="en-US" dirty="0">
                <a:solidFill>
                  <a:srgbClr val="0070C0"/>
                </a:solidFill>
              </a:rPr>
              <a:t>Work Package </a:t>
            </a:r>
            <a:r>
              <a:rPr lang="en-US" dirty="0" smtClean="0">
                <a:solidFill>
                  <a:srgbClr val="0070C0"/>
                </a:solidFill>
              </a:rPr>
              <a:t>3 Aim</a:t>
            </a:r>
            <a:endParaRPr lang="en-US"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286000"/>
            <a:ext cx="8229600" cy="1200329"/>
          </a:xfrm>
          <a:prstGeom prst="rect">
            <a:avLst/>
          </a:prstGeom>
          <a:noFill/>
        </p:spPr>
        <p:txBody>
          <a:bodyPr wrap="square" rtlCol="0">
            <a:spAutoFit/>
          </a:bodyPr>
          <a:lstStyle/>
          <a:p>
            <a:r>
              <a:rPr lang="en-US" sz="2400" dirty="0" smtClean="0">
                <a:solidFill>
                  <a:schemeClr val="accent1">
                    <a:lumMod val="75000"/>
                  </a:schemeClr>
                </a:solidFill>
              </a:rPr>
              <a:t>The </a:t>
            </a:r>
            <a:r>
              <a:rPr lang="en-US" sz="2400" dirty="0">
                <a:solidFill>
                  <a:schemeClr val="accent1">
                    <a:lumMod val="75000"/>
                  </a:schemeClr>
                </a:solidFill>
              </a:rPr>
              <a:t>aim </a:t>
            </a:r>
            <a:r>
              <a:rPr lang="en-US" sz="2400" dirty="0" smtClean="0">
                <a:solidFill>
                  <a:schemeClr val="accent1">
                    <a:lumMod val="75000"/>
                  </a:schemeClr>
                </a:solidFill>
              </a:rPr>
              <a:t>of WP 3 is to </a:t>
            </a:r>
            <a:r>
              <a:rPr lang="en-US" sz="2400" dirty="0">
                <a:solidFill>
                  <a:schemeClr val="accent1">
                    <a:lumMod val="75000"/>
                  </a:schemeClr>
                </a:solidFill>
              </a:rPr>
              <a:t>identify knowledge and organizational gaps and develop effective training </a:t>
            </a:r>
            <a:r>
              <a:rPr lang="en-US" sz="2400" dirty="0" err="1">
                <a:solidFill>
                  <a:schemeClr val="accent1">
                    <a:lumMod val="75000"/>
                  </a:schemeClr>
                </a:solidFill>
              </a:rPr>
              <a:t>programmes</a:t>
            </a:r>
            <a:r>
              <a:rPr lang="en-US" sz="2400" dirty="0">
                <a:solidFill>
                  <a:schemeClr val="accent1">
                    <a:lumMod val="75000"/>
                  </a:schemeClr>
                </a:solidFill>
              </a:rPr>
              <a:t> for professionals in water </a:t>
            </a:r>
            <a:r>
              <a:rPr lang="en-US" sz="2400" dirty="0" smtClean="0">
                <a:solidFill>
                  <a:schemeClr val="accent1">
                    <a:lumMod val="75000"/>
                  </a:schemeClr>
                </a:solidFill>
              </a:rPr>
              <a:t>sector.</a:t>
            </a:r>
          </a:p>
        </p:txBody>
      </p:sp>
    </p:spTree>
    <p:extLst>
      <p:ext uri="{BB962C8B-B14F-4D97-AF65-F5344CB8AC3E}">
        <p14:creationId xmlns:p14="http://schemas.microsoft.com/office/powerpoint/2010/main" val="1654266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a:bodyPr>
          <a:lstStyle/>
          <a:p>
            <a:r>
              <a:rPr lang="sr-Latn-RS" dirty="0" smtClean="0">
                <a:solidFill>
                  <a:srgbClr val="0070C0"/>
                </a:solidFill>
              </a:rPr>
              <a:t>WP 3 </a:t>
            </a:r>
            <a:r>
              <a:rPr lang="en-US" dirty="0" smtClean="0">
                <a:solidFill>
                  <a:srgbClr val="0070C0"/>
                </a:solidFill>
              </a:rPr>
              <a:t>Activities</a:t>
            </a:r>
            <a:endParaRPr lang="en-US"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286000"/>
            <a:ext cx="8229600" cy="2308324"/>
          </a:xfrm>
          <a:prstGeom prst="rect">
            <a:avLst/>
          </a:prstGeom>
          <a:noFill/>
        </p:spPr>
        <p:txBody>
          <a:bodyPr wrap="square" rtlCol="0">
            <a:spAutoFit/>
          </a:bodyPr>
          <a:lstStyle/>
          <a:p>
            <a:r>
              <a:rPr lang="en-US" sz="2400" dirty="0">
                <a:solidFill>
                  <a:schemeClr val="accent1">
                    <a:lumMod val="75000"/>
                  </a:schemeClr>
                </a:solidFill>
              </a:rPr>
              <a:t>The WP3 is </a:t>
            </a:r>
            <a:r>
              <a:rPr lang="en-US" sz="2400" dirty="0" smtClean="0">
                <a:solidFill>
                  <a:schemeClr val="accent1">
                    <a:lumMod val="75000"/>
                  </a:schemeClr>
                </a:solidFill>
              </a:rPr>
              <a:t>divided </a:t>
            </a:r>
            <a:r>
              <a:rPr lang="en-US" sz="2400" dirty="0">
                <a:solidFill>
                  <a:schemeClr val="accent1">
                    <a:lumMod val="75000"/>
                  </a:schemeClr>
                </a:solidFill>
              </a:rPr>
              <a:t>into three activities</a:t>
            </a:r>
            <a:r>
              <a:rPr lang="en-US" sz="2400" dirty="0" smtClean="0">
                <a:solidFill>
                  <a:schemeClr val="accent1">
                    <a:lumMod val="75000"/>
                  </a:schemeClr>
                </a:solidFill>
              </a:rPr>
              <a:t>:</a:t>
            </a:r>
            <a:endParaRPr lang="sr-Latn-RS" sz="2400" dirty="0" smtClean="0">
              <a:solidFill>
                <a:schemeClr val="accent1">
                  <a:lumMod val="75000"/>
                </a:schemeClr>
              </a:solidFill>
            </a:endParaRPr>
          </a:p>
          <a:p>
            <a:pPr marL="342900" indent="-342900">
              <a:buFont typeface="Arial" panose="020B0604020202020204" pitchFamily="34" charset="0"/>
              <a:buChar char="•"/>
            </a:pPr>
            <a:r>
              <a:rPr lang="en-US" sz="2400" dirty="0">
                <a:solidFill>
                  <a:schemeClr val="accent1">
                    <a:lumMod val="75000"/>
                  </a:schemeClr>
                </a:solidFill>
              </a:rPr>
              <a:t>A3.1 Introduction with LLL courses for professionals in water sector in </a:t>
            </a:r>
            <a:r>
              <a:rPr lang="en-US" sz="2400" dirty="0" smtClean="0">
                <a:solidFill>
                  <a:schemeClr val="accent1">
                    <a:lumMod val="75000"/>
                  </a:schemeClr>
                </a:solidFill>
              </a:rPr>
              <a:t>EU</a:t>
            </a:r>
            <a:endParaRPr lang="sr-Latn-RS" sz="2400" dirty="0" smtClean="0">
              <a:solidFill>
                <a:schemeClr val="accent1">
                  <a:lumMod val="75000"/>
                </a:schemeClr>
              </a:solidFill>
            </a:endParaRPr>
          </a:p>
          <a:p>
            <a:pPr marL="342900" indent="-342900">
              <a:buFont typeface="Arial" panose="020B0604020202020204" pitchFamily="34" charset="0"/>
              <a:buChar char="•"/>
            </a:pPr>
            <a:r>
              <a:rPr lang="en-US" sz="2400" dirty="0">
                <a:solidFill>
                  <a:schemeClr val="accent1">
                    <a:lumMod val="75000"/>
                  </a:schemeClr>
                </a:solidFill>
              </a:rPr>
              <a:t>A3.2 </a:t>
            </a:r>
            <a:r>
              <a:rPr lang="en-US" sz="2400" dirty="0" smtClean="0">
                <a:solidFill>
                  <a:schemeClr val="accent1">
                    <a:lumMod val="75000"/>
                  </a:schemeClr>
                </a:solidFill>
              </a:rPr>
              <a:t>Analyze </a:t>
            </a:r>
            <a:r>
              <a:rPr lang="en-US" sz="2400" dirty="0">
                <a:solidFill>
                  <a:schemeClr val="accent1">
                    <a:lumMod val="75000"/>
                  </a:schemeClr>
                </a:solidFill>
              </a:rPr>
              <a:t>of water sector needs for LLL courses in </a:t>
            </a:r>
            <a:r>
              <a:rPr lang="en-US" sz="2400" dirty="0" smtClean="0">
                <a:solidFill>
                  <a:schemeClr val="accent1">
                    <a:lumMod val="75000"/>
                  </a:schemeClr>
                </a:solidFill>
              </a:rPr>
              <a:t>WB</a:t>
            </a:r>
            <a:endParaRPr lang="sr-Latn-RS" sz="2400" dirty="0" smtClean="0">
              <a:solidFill>
                <a:schemeClr val="accent1">
                  <a:lumMod val="75000"/>
                </a:schemeClr>
              </a:solidFill>
            </a:endParaRPr>
          </a:p>
          <a:p>
            <a:pPr marL="342900" indent="-342900">
              <a:buFont typeface="Arial" panose="020B0604020202020204" pitchFamily="34" charset="0"/>
              <a:buChar char="•"/>
            </a:pPr>
            <a:r>
              <a:rPr lang="en-US" sz="2400" dirty="0">
                <a:solidFill>
                  <a:schemeClr val="accent1">
                    <a:lumMod val="75000"/>
                  </a:schemeClr>
                </a:solidFill>
              </a:rPr>
              <a:t>A3.3 Development of </a:t>
            </a:r>
            <a:r>
              <a:rPr lang="en-US" sz="2400" dirty="0" smtClean="0">
                <a:solidFill>
                  <a:schemeClr val="accent1">
                    <a:lumMod val="75000"/>
                  </a:schemeClr>
                </a:solidFill>
              </a:rPr>
              <a:t>trainings </a:t>
            </a:r>
            <a:r>
              <a:rPr lang="en-US" sz="2400" dirty="0">
                <a:solidFill>
                  <a:schemeClr val="accent1">
                    <a:lumMod val="75000"/>
                  </a:schemeClr>
                </a:solidFill>
              </a:rPr>
              <a:t>content and corresponding educational material</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3422271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smtClean="0">
                <a:solidFill>
                  <a:srgbClr val="0070C0"/>
                </a:solidFill>
              </a:rPr>
              <a:t>Introduction </a:t>
            </a:r>
            <a:r>
              <a:rPr lang="en-US" dirty="0">
                <a:solidFill>
                  <a:srgbClr val="0070C0"/>
                </a:solidFill>
              </a:rPr>
              <a:t>with LLL courses for professionals in water sector in EU</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3416320"/>
          </a:xfrm>
          <a:prstGeom prst="rect">
            <a:avLst/>
          </a:prstGeom>
          <a:noFill/>
        </p:spPr>
        <p:txBody>
          <a:bodyPr wrap="square" rtlCol="0">
            <a:spAutoFit/>
          </a:bodyPr>
          <a:lstStyle/>
          <a:p>
            <a:r>
              <a:rPr lang="en-US" sz="2400" dirty="0">
                <a:solidFill>
                  <a:schemeClr val="accent1">
                    <a:lumMod val="75000"/>
                  </a:schemeClr>
                </a:solidFill>
              </a:rPr>
              <a:t>EU partners will prepare report regarding LLL courses for professionals in water sector and briefly describe them explaining their organization and offering links to the materials that can be used as a base for </a:t>
            </a:r>
            <a:r>
              <a:rPr lang="en-US" sz="2400" dirty="0" smtClean="0">
                <a:solidFill>
                  <a:schemeClr val="accent1">
                    <a:lumMod val="75000"/>
                  </a:schemeClr>
                </a:solidFill>
              </a:rPr>
              <a:t>preparation of training </a:t>
            </a:r>
            <a:r>
              <a:rPr lang="en-US" sz="2400" dirty="0">
                <a:solidFill>
                  <a:schemeClr val="accent1">
                    <a:lumMod val="75000"/>
                  </a:schemeClr>
                </a:solidFill>
              </a:rPr>
              <a:t>material for education WB professionals in water sector. </a:t>
            </a:r>
            <a:endParaRPr lang="sr-Latn-RS" sz="2400" dirty="0" smtClean="0">
              <a:solidFill>
                <a:schemeClr val="accent1">
                  <a:lumMod val="75000"/>
                </a:schemeClr>
              </a:solidFill>
            </a:endParaRPr>
          </a:p>
          <a:p>
            <a:r>
              <a:rPr lang="en-US" sz="2400" dirty="0" smtClean="0">
                <a:solidFill>
                  <a:schemeClr val="accent1">
                    <a:lumMod val="75000"/>
                  </a:schemeClr>
                </a:solidFill>
              </a:rPr>
              <a:t>Timeframe for task 3.1: </a:t>
            </a:r>
            <a:r>
              <a:rPr lang="sr-Latn-RS" sz="2400" dirty="0" smtClean="0">
                <a:solidFill>
                  <a:schemeClr val="accent1">
                    <a:lumMod val="75000"/>
                  </a:schemeClr>
                </a:solidFill>
              </a:rPr>
              <a:t>from </a:t>
            </a:r>
            <a:r>
              <a:rPr lang="en-US" sz="2400" dirty="0" smtClean="0">
                <a:solidFill>
                  <a:schemeClr val="accent1">
                    <a:lumMod val="75000"/>
                  </a:schemeClr>
                </a:solidFill>
              </a:rPr>
              <a:t>15</a:t>
            </a:r>
            <a:r>
              <a:rPr lang="en-US" sz="2400" baseline="30000" dirty="0" smtClean="0">
                <a:solidFill>
                  <a:schemeClr val="accent1">
                    <a:lumMod val="75000"/>
                  </a:schemeClr>
                </a:solidFill>
              </a:rPr>
              <a:t>th</a:t>
            </a:r>
            <a:r>
              <a:rPr lang="en-US" sz="2400" dirty="0" smtClean="0">
                <a:solidFill>
                  <a:schemeClr val="accent1">
                    <a:lumMod val="75000"/>
                  </a:schemeClr>
                </a:solidFill>
              </a:rPr>
              <a:t> December 2018</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en-US" sz="2400" dirty="0" smtClean="0">
                <a:solidFill>
                  <a:schemeClr val="accent1">
                    <a:lumMod val="75000"/>
                  </a:schemeClr>
                </a:solidFill>
              </a:rPr>
              <a:t> May 2019.</a:t>
            </a:r>
          </a:p>
          <a:p>
            <a:r>
              <a:rPr lang="en-US" sz="2400" dirty="0" smtClean="0">
                <a:solidFill>
                  <a:schemeClr val="accent1">
                    <a:lumMod val="75000"/>
                  </a:schemeClr>
                </a:solidFill>
              </a:rPr>
              <a:t>Report </a:t>
            </a:r>
            <a:r>
              <a:rPr lang="en-US" sz="2400" dirty="0">
                <a:solidFill>
                  <a:schemeClr val="accent1">
                    <a:lumMod val="75000"/>
                  </a:schemeClr>
                </a:solidFill>
              </a:rPr>
              <a:t>on LLL courses for professionals in EU water sector </a:t>
            </a:r>
            <a:r>
              <a:rPr lang="en-US" sz="2400" dirty="0" smtClean="0">
                <a:solidFill>
                  <a:schemeClr val="accent1">
                    <a:lumMod val="75000"/>
                  </a:schemeClr>
                </a:solidFill>
              </a:rPr>
              <a:t>should</a:t>
            </a:r>
            <a:r>
              <a:rPr lang="sr-Latn-RS" sz="2400" dirty="0" smtClean="0">
                <a:solidFill>
                  <a:schemeClr val="accent1">
                    <a:lumMod val="75000"/>
                  </a:schemeClr>
                </a:solidFill>
              </a:rPr>
              <a:t> be </a:t>
            </a:r>
            <a:r>
              <a:rPr lang="en-US" sz="2400" dirty="0" smtClean="0">
                <a:solidFill>
                  <a:schemeClr val="accent1">
                    <a:lumMod val="75000"/>
                  </a:schemeClr>
                </a:solidFill>
              </a:rPr>
              <a:t>submitted up</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en-US" sz="2400" dirty="0" smtClean="0">
                <a:solidFill>
                  <a:schemeClr val="accent1">
                    <a:lumMod val="75000"/>
                  </a:schemeClr>
                </a:solidFill>
              </a:rPr>
              <a:t> May</a:t>
            </a:r>
            <a:r>
              <a:rPr lang="sr-Latn-RS" sz="2400" dirty="0" smtClean="0">
                <a:solidFill>
                  <a:schemeClr val="accent1">
                    <a:lumMod val="75000"/>
                  </a:schemeClr>
                </a:solidFill>
              </a:rPr>
              <a:t> </a:t>
            </a:r>
            <a:r>
              <a:rPr lang="en-US" sz="2400" dirty="0" smtClean="0">
                <a:solidFill>
                  <a:schemeClr val="accent1">
                    <a:lumMod val="75000"/>
                  </a:schemeClr>
                </a:solidFill>
              </a:rPr>
              <a:t>2019</a:t>
            </a:r>
            <a:r>
              <a:rPr lang="sr-Latn-RS" sz="2400" dirty="0" smtClean="0">
                <a:solidFill>
                  <a:schemeClr val="accent1">
                    <a:lumMod val="75000"/>
                  </a:schemeClr>
                </a:solidFill>
              </a:rPr>
              <a:t>.</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875561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smtClean="0">
                <a:solidFill>
                  <a:srgbClr val="0070C0"/>
                </a:solidFill>
              </a:rPr>
              <a:t>Introduction </a:t>
            </a:r>
            <a:r>
              <a:rPr lang="en-US" dirty="0">
                <a:solidFill>
                  <a:srgbClr val="0070C0"/>
                </a:solidFill>
              </a:rPr>
              <a:t>with LLL courses for professionals in water sector in EU</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1569660"/>
          </a:xfrm>
          <a:prstGeom prst="rect">
            <a:avLst/>
          </a:prstGeom>
          <a:noFill/>
        </p:spPr>
        <p:txBody>
          <a:bodyPr wrap="square" rtlCol="0">
            <a:spAutoFit/>
          </a:bodyPr>
          <a:lstStyle/>
          <a:p>
            <a:r>
              <a:rPr lang="en-US" sz="2400" dirty="0">
                <a:solidFill>
                  <a:schemeClr val="accent1">
                    <a:lumMod val="75000"/>
                  </a:schemeClr>
                </a:solidFill>
              </a:rPr>
              <a:t>EU partners </a:t>
            </a:r>
            <a:r>
              <a:rPr lang="en-US" sz="2400" dirty="0" smtClean="0">
                <a:solidFill>
                  <a:schemeClr val="accent1">
                    <a:lumMod val="75000"/>
                  </a:schemeClr>
                </a:solidFill>
              </a:rPr>
              <a:t>have</a:t>
            </a:r>
            <a:r>
              <a:rPr lang="sr-Latn-RS" sz="2400" dirty="0" smtClean="0">
                <a:solidFill>
                  <a:schemeClr val="accent1">
                    <a:lumMod val="75000"/>
                  </a:schemeClr>
                </a:solidFill>
              </a:rPr>
              <a:t> sent</a:t>
            </a:r>
            <a:r>
              <a:rPr lang="en-US" sz="2400" dirty="0" smtClean="0">
                <a:solidFill>
                  <a:schemeClr val="accent1">
                    <a:lumMod val="75000"/>
                  </a:schemeClr>
                </a:solidFill>
              </a:rPr>
              <a:t> their report</a:t>
            </a:r>
            <a:r>
              <a:rPr lang="sr-Latn-RS" sz="2400" dirty="0" smtClean="0">
                <a:solidFill>
                  <a:schemeClr val="accent1">
                    <a:lumMod val="75000"/>
                  </a:schemeClr>
                </a:solidFill>
              </a:rPr>
              <a:t>s</a:t>
            </a:r>
            <a:r>
              <a:rPr lang="en-US" sz="2400" dirty="0" smtClean="0">
                <a:solidFill>
                  <a:schemeClr val="accent1">
                    <a:lumMod val="75000"/>
                  </a:schemeClr>
                </a:solidFill>
              </a:rPr>
              <a:t> </a:t>
            </a:r>
            <a:r>
              <a:rPr lang="sr-Latn-RS" sz="2400" dirty="0" smtClean="0">
                <a:solidFill>
                  <a:schemeClr val="accent1">
                    <a:lumMod val="75000"/>
                  </a:schemeClr>
                </a:solidFill>
              </a:rPr>
              <a:t>on</a:t>
            </a:r>
            <a:r>
              <a:rPr lang="en-US" sz="2400" dirty="0" smtClean="0">
                <a:solidFill>
                  <a:schemeClr val="accent1">
                    <a:lumMod val="75000"/>
                  </a:schemeClr>
                </a:solidFill>
              </a:rPr>
              <a:t> </a:t>
            </a:r>
            <a:r>
              <a:rPr lang="en-US" sz="2400" dirty="0">
                <a:solidFill>
                  <a:schemeClr val="accent1">
                    <a:lumMod val="75000"/>
                  </a:schemeClr>
                </a:solidFill>
              </a:rPr>
              <a:t>LLL courses </a:t>
            </a:r>
            <a:r>
              <a:rPr lang="sr-Latn-RS" sz="2400" dirty="0" smtClean="0">
                <a:solidFill>
                  <a:schemeClr val="accent1">
                    <a:lumMod val="75000"/>
                  </a:schemeClr>
                </a:solidFill>
              </a:rPr>
              <a:t>to</a:t>
            </a:r>
            <a:r>
              <a:rPr lang="en-US" sz="2400" dirty="0" smtClean="0">
                <a:solidFill>
                  <a:schemeClr val="accent1">
                    <a:lumMod val="75000"/>
                  </a:schemeClr>
                </a:solidFill>
              </a:rPr>
              <a:t> </a:t>
            </a:r>
            <a:r>
              <a:rPr lang="en-US" sz="2400" dirty="0">
                <a:solidFill>
                  <a:schemeClr val="accent1">
                    <a:lumMod val="75000"/>
                  </a:schemeClr>
                </a:solidFill>
              </a:rPr>
              <a:t>professionals </a:t>
            </a:r>
            <a:r>
              <a:rPr lang="en-US" sz="2400" dirty="0" smtClean="0">
                <a:solidFill>
                  <a:schemeClr val="accent1">
                    <a:lumMod val="75000"/>
                  </a:schemeClr>
                </a:solidFill>
              </a:rPr>
              <a:t>in</a:t>
            </a:r>
            <a:r>
              <a:rPr lang="sr-Latn-RS" sz="2400" dirty="0" smtClean="0">
                <a:solidFill>
                  <a:schemeClr val="accent1">
                    <a:lumMod val="75000"/>
                  </a:schemeClr>
                </a:solidFill>
              </a:rPr>
              <a:t> </a:t>
            </a:r>
            <a:r>
              <a:rPr lang="en-US" sz="2400" dirty="0" smtClean="0">
                <a:solidFill>
                  <a:schemeClr val="accent1">
                    <a:lumMod val="75000"/>
                  </a:schemeClr>
                </a:solidFill>
              </a:rPr>
              <a:t>the </a:t>
            </a:r>
            <a:r>
              <a:rPr lang="en-US" sz="2400" dirty="0">
                <a:solidFill>
                  <a:schemeClr val="accent1">
                    <a:lumMod val="75000"/>
                  </a:schemeClr>
                </a:solidFill>
              </a:rPr>
              <a:t>water </a:t>
            </a:r>
            <a:r>
              <a:rPr lang="en-US" sz="2400" dirty="0" smtClean="0">
                <a:solidFill>
                  <a:schemeClr val="accent1">
                    <a:lumMod val="75000"/>
                  </a:schemeClr>
                </a:solidFill>
              </a:rPr>
              <a:t>sector on time</a:t>
            </a:r>
            <a:r>
              <a:rPr lang="sr-Latn-RS" sz="2400" dirty="0" smtClean="0">
                <a:solidFill>
                  <a:schemeClr val="accent1">
                    <a:lumMod val="75000"/>
                  </a:schemeClr>
                </a:solidFill>
              </a:rPr>
              <a:t>. </a:t>
            </a:r>
            <a:r>
              <a:rPr lang="en-US" sz="2400" dirty="0" smtClean="0">
                <a:solidFill>
                  <a:schemeClr val="accent1">
                    <a:lumMod val="75000"/>
                  </a:schemeClr>
                </a:solidFill>
              </a:rPr>
              <a:t>They </a:t>
            </a:r>
            <a:r>
              <a:rPr lang="en-US" sz="2400" dirty="0">
                <a:solidFill>
                  <a:schemeClr val="accent1">
                    <a:lumMod val="75000"/>
                  </a:schemeClr>
                </a:solidFill>
              </a:rPr>
              <a:t>briefly describe LLL </a:t>
            </a:r>
            <a:r>
              <a:rPr lang="en-US" sz="2400" dirty="0" smtClean="0">
                <a:solidFill>
                  <a:schemeClr val="accent1">
                    <a:lumMod val="75000"/>
                  </a:schemeClr>
                </a:solidFill>
              </a:rPr>
              <a:t>courses</a:t>
            </a:r>
            <a:r>
              <a:rPr lang="sr-Latn-RS" sz="2400" dirty="0" smtClean="0">
                <a:solidFill>
                  <a:schemeClr val="accent1">
                    <a:lumMod val="75000"/>
                  </a:schemeClr>
                </a:solidFill>
              </a:rPr>
              <a:t>, </a:t>
            </a:r>
            <a:r>
              <a:rPr lang="en-US" sz="2400" dirty="0" smtClean="0">
                <a:solidFill>
                  <a:schemeClr val="accent1">
                    <a:lumMod val="75000"/>
                  </a:schemeClr>
                </a:solidFill>
              </a:rPr>
              <a:t>duration</a:t>
            </a:r>
            <a:r>
              <a:rPr lang="sr-Latn-RS" sz="2400" dirty="0" smtClean="0">
                <a:solidFill>
                  <a:schemeClr val="accent1">
                    <a:lumMod val="75000"/>
                  </a:schemeClr>
                </a:solidFill>
              </a:rPr>
              <a:t>, </a:t>
            </a:r>
            <a:r>
              <a:rPr lang="en-US" sz="2400" dirty="0" smtClean="0">
                <a:solidFill>
                  <a:schemeClr val="accent1">
                    <a:lumMod val="75000"/>
                  </a:schemeClr>
                </a:solidFill>
              </a:rPr>
              <a:t>and </a:t>
            </a:r>
            <a:r>
              <a:rPr lang="en-US" sz="2400" dirty="0">
                <a:solidFill>
                  <a:schemeClr val="accent1">
                    <a:lumMod val="75000"/>
                  </a:schemeClr>
                </a:solidFill>
              </a:rPr>
              <a:t>explaining their </a:t>
            </a:r>
            <a:r>
              <a:rPr lang="en-US" sz="2400" dirty="0" smtClean="0">
                <a:solidFill>
                  <a:schemeClr val="accent1">
                    <a:lumMod val="75000"/>
                  </a:schemeClr>
                </a:solidFill>
              </a:rPr>
              <a:t>organization</a:t>
            </a:r>
            <a:r>
              <a:rPr lang="sr-Latn-RS" sz="2400" dirty="0" smtClean="0">
                <a:solidFill>
                  <a:schemeClr val="accent1">
                    <a:lumMod val="75000"/>
                  </a:schemeClr>
                </a:solidFill>
              </a:rPr>
              <a:t>.</a:t>
            </a:r>
            <a:endParaRPr lang="en-US" sz="2400" dirty="0" smtClean="0">
              <a:solidFill>
                <a:schemeClr val="accent1">
                  <a:lumMod val="75000"/>
                </a:schemeClr>
              </a:solidFill>
            </a:endParaRPr>
          </a:p>
          <a:p>
            <a:r>
              <a:rPr lang="en-US" sz="2400" dirty="0" smtClean="0">
                <a:solidFill>
                  <a:schemeClr val="accent1">
                    <a:lumMod val="75000"/>
                  </a:schemeClr>
                </a:solidFill>
              </a:rPr>
              <a:t> </a:t>
            </a:r>
          </a:p>
        </p:txBody>
      </p:sp>
    </p:spTree>
    <p:extLst>
      <p:ext uri="{BB962C8B-B14F-4D97-AF65-F5344CB8AC3E}">
        <p14:creationId xmlns:p14="http://schemas.microsoft.com/office/powerpoint/2010/main" val="1872998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471082"/>
            <a:ext cx="8229600" cy="1828800"/>
          </a:xfrm>
        </p:spPr>
        <p:txBody>
          <a:bodyPr>
            <a:normAutofit/>
          </a:bodyPr>
          <a:lstStyle/>
          <a:p>
            <a:r>
              <a:rPr lang="sr-Latn-RS" sz="4000" dirty="0">
                <a:solidFill>
                  <a:srgbClr val="0070C0"/>
                </a:solidFill>
              </a:rPr>
              <a:t>WP </a:t>
            </a:r>
            <a:r>
              <a:rPr lang="sr-Latn-RS" sz="4000" dirty="0" smtClean="0">
                <a:solidFill>
                  <a:srgbClr val="0070C0"/>
                </a:solidFill>
              </a:rPr>
              <a:t>3 </a:t>
            </a:r>
            <a:r>
              <a:rPr lang="en-US" sz="4000" dirty="0" smtClean="0">
                <a:solidFill>
                  <a:srgbClr val="0070C0"/>
                </a:solidFill>
              </a:rPr>
              <a:t>Activity</a:t>
            </a:r>
            <a:r>
              <a:rPr lang="sr-Latn-RS" sz="4000" dirty="0" smtClean="0">
                <a:solidFill>
                  <a:srgbClr val="0070C0"/>
                </a:solidFill>
              </a:rPr>
              <a:t> 1</a:t>
            </a:r>
            <a:br>
              <a:rPr lang="sr-Latn-RS" sz="4000" dirty="0" smtClean="0">
                <a:solidFill>
                  <a:srgbClr val="0070C0"/>
                </a:solidFill>
              </a:rPr>
            </a:br>
            <a:r>
              <a:rPr lang="en-US" sz="4000" dirty="0">
                <a:solidFill>
                  <a:srgbClr val="0070C0"/>
                </a:solidFill>
              </a:rPr>
              <a:t>training and courses </a:t>
            </a:r>
            <a:r>
              <a:rPr lang="en-US" sz="4000" dirty="0" smtClean="0">
                <a:solidFill>
                  <a:srgbClr val="0070C0"/>
                </a:solidFill>
              </a:rPr>
              <a:t>- </a:t>
            </a:r>
            <a:r>
              <a:rPr lang="en-US" sz="4000" dirty="0">
                <a:solidFill>
                  <a:srgbClr val="0070C0"/>
                </a:solidFill>
              </a:rPr>
              <a:t>EU partner </a:t>
            </a:r>
            <a:r>
              <a:rPr lang="en-US" sz="4000" dirty="0" smtClean="0">
                <a:solidFill>
                  <a:srgbClr val="0070C0"/>
                </a:solidFill>
              </a:rPr>
              <a:t>HEIs</a:t>
            </a:r>
            <a:endParaRPr lang="en-US" sz="4000"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2308324"/>
          </a:xfrm>
          <a:prstGeom prst="rect">
            <a:avLst/>
          </a:prstGeom>
          <a:noFill/>
        </p:spPr>
        <p:txBody>
          <a:bodyPr wrap="square" rtlCol="0">
            <a:spAutoFit/>
          </a:bodyPr>
          <a:lstStyle/>
          <a:p>
            <a:r>
              <a:rPr lang="en-US" sz="2400" b="1" dirty="0" smtClean="0">
                <a:solidFill>
                  <a:schemeClr val="accent1">
                    <a:lumMod val="75000"/>
                  </a:schemeClr>
                </a:solidFill>
              </a:rPr>
              <a:t>Aristotle </a:t>
            </a:r>
            <a:r>
              <a:rPr lang="en-US" sz="2400" b="1" dirty="0">
                <a:solidFill>
                  <a:schemeClr val="accent1">
                    <a:lumMod val="75000"/>
                  </a:schemeClr>
                </a:solidFill>
              </a:rPr>
              <a:t>University of Thessaloniki (</a:t>
            </a:r>
            <a:r>
              <a:rPr lang="en-US" sz="2400" b="1" dirty="0" err="1">
                <a:solidFill>
                  <a:schemeClr val="accent1">
                    <a:lumMod val="75000"/>
                  </a:schemeClr>
                </a:solidFill>
              </a:rPr>
              <a:t>AUTh</a:t>
            </a:r>
            <a:r>
              <a:rPr lang="en-US" sz="2400" b="1" dirty="0">
                <a:solidFill>
                  <a:schemeClr val="accent1">
                    <a:lumMod val="75000"/>
                  </a:schemeClr>
                </a:solidFill>
              </a:rPr>
              <a:t>)</a:t>
            </a:r>
          </a:p>
          <a:p>
            <a:pPr marL="342900" indent="-342900">
              <a:buFont typeface="Arial" panose="020B0604020202020204" pitchFamily="34" charset="0"/>
              <a:buChar char="•"/>
            </a:pPr>
            <a:r>
              <a:rPr lang="en-US" sz="2400" dirty="0">
                <a:solidFill>
                  <a:schemeClr val="accent1">
                    <a:lumMod val="75000"/>
                  </a:schemeClr>
                </a:solidFill>
              </a:rPr>
              <a:t>Training Seminars (40 hours) - Advanced Chromatography Methods for Drinking Water Analysis</a:t>
            </a:r>
          </a:p>
          <a:p>
            <a:pPr marL="342900" indent="-342900">
              <a:buFont typeface="Arial" panose="020B0604020202020204" pitchFamily="34" charset="0"/>
              <a:buChar char="•"/>
            </a:pPr>
            <a:r>
              <a:rPr lang="en-US" sz="2400" dirty="0">
                <a:solidFill>
                  <a:schemeClr val="accent1">
                    <a:lumMod val="75000"/>
                  </a:schemeClr>
                </a:solidFill>
              </a:rPr>
              <a:t>Training Seminars (40 hours?) - </a:t>
            </a:r>
            <a:r>
              <a:rPr lang="en-US" sz="2400" dirty="0" err="1">
                <a:solidFill>
                  <a:schemeClr val="accent1">
                    <a:lumMod val="75000"/>
                  </a:schemeClr>
                </a:solidFill>
              </a:rPr>
              <a:t>Physico</a:t>
            </a:r>
            <a:r>
              <a:rPr lang="en-US" sz="2400" dirty="0">
                <a:solidFill>
                  <a:schemeClr val="accent1">
                    <a:lumMod val="75000"/>
                  </a:schemeClr>
                </a:solidFill>
              </a:rPr>
              <a:t>-chemical Analysis and Drinking Water Management</a:t>
            </a:r>
          </a:p>
          <a:p>
            <a:endParaRPr lang="en-US" sz="2400" dirty="0" smtClean="0">
              <a:solidFill>
                <a:schemeClr val="accent1">
                  <a:lumMod val="75000"/>
                </a:schemeClr>
              </a:solidFill>
            </a:endParaRPr>
          </a:p>
        </p:txBody>
      </p:sp>
    </p:spTree>
    <p:extLst>
      <p:ext uri="{BB962C8B-B14F-4D97-AF65-F5344CB8AC3E}">
        <p14:creationId xmlns:p14="http://schemas.microsoft.com/office/powerpoint/2010/main" val="1004428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61727" y="548465"/>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a:solidFill>
                  <a:srgbClr val="0070C0"/>
                </a:solidFill>
              </a:rPr>
              <a:t>training and courses - EU partner HEIs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228600" y="2592708"/>
            <a:ext cx="8683601" cy="3046988"/>
          </a:xfrm>
          <a:prstGeom prst="rect">
            <a:avLst/>
          </a:prstGeom>
          <a:noFill/>
        </p:spPr>
        <p:txBody>
          <a:bodyPr wrap="square" rtlCol="0">
            <a:spAutoFit/>
          </a:bodyPr>
          <a:lstStyle/>
          <a:p>
            <a:r>
              <a:rPr lang="en-US" sz="2400" b="1" dirty="0">
                <a:solidFill>
                  <a:schemeClr val="accent1">
                    <a:lumMod val="75000"/>
                  </a:schemeClr>
                </a:solidFill>
              </a:rPr>
              <a:t>University of Natural Resources and Life Sciences, Vienna (BOKU)</a:t>
            </a:r>
          </a:p>
          <a:p>
            <a:pPr marL="342900" indent="-342900">
              <a:buFont typeface="Arial" panose="020B0604020202020204" pitchFamily="34" charset="0"/>
              <a:buChar char="•"/>
            </a:pPr>
            <a:r>
              <a:rPr lang="en-US" sz="2400" dirty="0">
                <a:solidFill>
                  <a:schemeClr val="accent1">
                    <a:lumMod val="75000"/>
                  </a:schemeClr>
                </a:solidFill>
              </a:rPr>
              <a:t>Training Seminar (8 hours) - Sediments in rivers and reservoirs – importance, monitoring and management</a:t>
            </a:r>
          </a:p>
          <a:p>
            <a:pPr marL="342900" indent="-342900">
              <a:buFont typeface="Arial" panose="020B0604020202020204" pitchFamily="34" charset="0"/>
              <a:buChar char="•"/>
            </a:pPr>
            <a:r>
              <a:rPr lang="en-US" sz="2400" dirty="0">
                <a:solidFill>
                  <a:schemeClr val="accent1">
                    <a:lumMod val="75000"/>
                  </a:schemeClr>
                </a:solidFill>
              </a:rPr>
              <a:t>Training Seminar (8 hours) - Sewage management</a:t>
            </a:r>
          </a:p>
          <a:p>
            <a:pPr marL="342900" indent="-342900">
              <a:buFont typeface="Arial" panose="020B0604020202020204" pitchFamily="34" charset="0"/>
              <a:buChar char="•"/>
            </a:pPr>
            <a:r>
              <a:rPr lang="en-US" sz="2400" dirty="0">
                <a:solidFill>
                  <a:schemeClr val="accent1">
                    <a:lumMod val="75000"/>
                  </a:schemeClr>
                </a:solidFill>
              </a:rPr>
              <a:t>Workshop including a study tour (16 hours) - Integrative hydraulic engineering – Dealing with dynamics in practice</a:t>
            </a:r>
          </a:p>
          <a:p>
            <a:pPr marL="342900" indent="-342900">
              <a:buFont typeface="Arial" panose="020B0604020202020204" pitchFamily="34" charset="0"/>
              <a:buChar char="•"/>
            </a:pPr>
            <a:r>
              <a:rPr lang="en-US" sz="2400" dirty="0">
                <a:solidFill>
                  <a:schemeClr val="accent1">
                    <a:lumMod val="75000"/>
                  </a:schemeClr>
                </a:solidFill>
              </a:rPr>
              <a:t>Training Seminar (16 hours) - Biology and microbiology in water treatment</a:t>
            </a:r>
          </a:p>
        </p:txBody>
      </p:sp>
    </p:spTree>
    <p:extLst>
      <p:ext uri="{BB962C8B-B14F-4D97-AF65-F5344CB8AC3E}">
        <p14:creationId xmlns:p14="http://schemas.microsoft.com/office/powerpoint/2010/main" val="2951964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258025"/>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a:solidFill>
                  <a:srgbClr val="0070C0"/>
                </a:solidFill>
              </a:rPr>
              <a:t>training and courses - EU partner HEIs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569901" y="1981200"/>
            <a:ext cx="8229600" cy="4062651"/>
          </a:xfrm>
          <a:prstGeom prst="rect">
            <a:avLst/>
          </a:prstGeom>
          <a:noFill/>
        </p:spPr>
        <p:txBody>
          <a:bodyPr wrap="square" rtlCol="0">
            <a:spAutoFit/>
          </a:bodyPr>
          <a:lstStyle/>
          <a:p>
            <a:r>
              <a:rPr lang="en-US" sz="2400" b="1" dirty="0">
                <a:solidFill>
                  <a:schemeClr val="accent1">
                    <a:lumMod val="75000"/>
                  </a:schemeClr>
                </a:solidFill>
              </a:rPr>
              <a:t>Norwegian University of Life Sciences, Norway (NMBU)</a:t>
            </a:r>
          </a:p>
          <a:p>
            <a:pPr marL="342900" indent="-342900">
              <a:buFont typeface="Arial" panose="020B0604020202020204" pitchFamily="34" charset="0"/>
              <a:buChar char="•"/>
            </a:pPr>
            <a:r>
              <a:rPr lang="en-US" dirty="0">
                <a:solidFill>
                  <a:schemeClr val="accent1">
                    <a:lumMod val="75000"/>
                  </a:schemeClr>
                </a:solidFill>
              </a:rPr>
              <a:t>Intensive workshop (16 hours) - Regulation technology</a:t>
            </a:r>
          </a:p>
          <a:p>
            <a:pPr marL="342900" indent="-342900">
              <a:buFont typeface="Arial" panose="020B0604020202020204" pitchFamily="34" charset="0"/>
              <a:buChar char="•"/>
            </a:pPr>
            <a:r>
              <a:rPr lang="en-US" dirty="0">
                <a:solidFill>
                  <a:schemeClr val="accent1">
                    <a:lumMod val="75000"/>
                  </a:schemeClr>
                </a:solidFill>
              </a:rPr>
              <a:t>Intensive workshop (16 hours) - Courses in municipal supervision of smaller sewage systems</a:t>
            </a:r>
          </a:p>
          <a:p>
            <a:pPr marL="342900" indent="-342900">
              <a:buFont typeface="Arial" panose="020B0604020202020204" pitchFamily="34" charset="0"/>
              <a:buChar char="•"/>
            </a:pPr>
            <a:r>
              <a:rPr lang="en-US" dirty="0">
                <a:solidFill>
                  <a:schemeClr val="accent1">
                    <a:lumMod val="75000"/>
                  </a:schemeClr>
                </a:solidFill>
              </a:rPr>
              <a:t>Project work (120 hours) - Production operator in waterworks</a:t>
            </a:r>
          </a:p>
          <a:p>
            <a:pPr marL="342900" indent="-342900">
              <a:buFont typeface="Arial" panose="020B0604020202020204" pitchFamily="34" charset="0"/>
              <a:buChar char="•"/>
            </a:pPr>
            <a:r>
              <a:rPr lang="en-US" dirty="0">
                <a:solidFill>
                  <a:schemeClr val="accent1">
                    <a:lumMod val="75000"/>
                  </a:schemeClr>
                </a:solidFill>
              </a:rPr>
              <a:t>Project work (120 hours) - Production operator in waste waterworks</a:t>
            </a:r>
          </a:p>
          <a:p>
            <a:pPr marL="342900" indent="-342900">
              <a:buFont typeface="Arial" panose="020B0604020202020204" pitchFamily="34" charset="0"/>
              <a:buChar char="•"/>
            </a:pPr>
            <a:r>
              <a:rPr lang="en-US" dirty="0">
                <a:solidFill>
                  <a:schemeClr val="accent1">
                    <a:lumMod val="75000"/>
                  </a:schemeClr>
                </a:solidFill>
              </a:rPr>
              <a:t>Project work (120 hours) - Production operator in Water Supply and transportation</a:t>
            </a:r>
          </a:p>
          <a:p>
            <a:pPr marL="342900" indent="-342900">
              <a:buFont typeface="Arial" panose="020B0604020202020204" pitchFamily="34" charset="0"/>
              <a:buChar char="•"/>
            </a:pPr>
            <a:r>
              <a:rPr lang="en-US" dirty="0">
                <a:solidFill>
                  <a:schemeClr val="accent1">
                    <a:lumMod val="75000"/>
                  </a:schemeClr>
                </a:solidFill>
              </a:rPr>
              <a:t>Intensive workshop (16 hours) - Electrics for non- electricians</a:t>
            </a:r>
          </a:p>
          <a:p>
            <a:pPr marL="342900" indent="-342900">
              <a:buFont typeface="Arial" panose="020B0604020202020204" pitchFamily="34" charset="0"/>
              <a:buChar char="•"/>
            </a:pPr>
            <a:r>
              <a:rPr lang="en-US" dirty="0">
                <a:solidFill>
                  <a:schemeClr val="accent1">
                    <a:lumMod val="75000"/>
                  </a:schemeClr>
                </a:solidFill>
              </a:rPr>
              <a:t>Intensive workshop (16 hours) - Electrics certificate for production operators</a:t>
            </a:r>
          </a:p>
          <a:p>
            <a:pPr marL="342900" indent="-342900">
              <a:buFont typeface="Arial" panose="020B0604020202020204" pitchFamily="34" charset="0"/>
              <a:buChar char="•"/>
            </a:pPr>
            <a:r>
              <a:rPr lang="en-US" dirty="0">
                <a:solidFill>
                  <a:schemeClr val="accent1">
                    <a:lumMod val="75000"/>
                  </a:schemeClr>
                </a:solidFill>
              </a:rPr>
              <a:t>Intensive workshop (16 hours + E- learning) - Introduction to Water and Sanitation</a:t>
            </a:r>
          </a:p>
          <a:p>
            <a:pPr marL="342900" indent="-342900">
              <a:buFont typeface="Arial" panose="020B0604020202020204" pitchFamily="34" charset="0"/>
              <a:buChar char="•"/>
            </a:pPr>
            <a:r>
              <a:rPr lang="en-US" dirty="0">
                <a:solidFill>
                  <a:schemeClr val="accent1">
                    <a:lumMod val="75000"/>
                  </a:schemeClr>
                </a:solidFill>
              </a:rPr>
              <a:t>Intensive workshop (8 hours + E- learning) - Industry standard for Waste and Sludge</a:t>
            </a:r>
          </a:p>
          <a:p>
            <a:pPr marL="342900" indent="-342900">
              <a:buFont typeface="Arial" panose="020B0604020202020204" pitchFamily="34" charset="0"/>
              <a:buChar char="•"/>
            </a:pPr>
            <a:r>
              <a:rPr lang="en-US" dirty="0">
                <a:solidFill>
                  <a:schemeClr val="accent1">
                    <a:lumMod val="75000"/>
                  </a:schemeClr>
                </a:solidFill>
              </a:rPr>
              <a:t>Workshop (80 hours + project work) - Theoretical course for certificate of apprenticeship</a:t>
            </a:r>
            <a:endParaRPr lang="en-US" dirty="0" smtClean="0">
              <a:solidFill>
                <a:schemeClr val="accent1">
                  <a:lumMod val="75000"/>
                </a:schemeClr>
              </a:solidFill>
            </a:endParaRPr>
          </a:p>
        </p:txBody>
      </p:sp>
    </p:spTree>
    <p:extLst>
      <p:ext uri="{BB962C8B-B14F-4D97-AF65-F5344CB8AC3E}">
        <p14:creationId xmlns:p14="http://schemas.microsoft.com/office/powerpoint/2010/main" val="1644037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457200" y="278941"/>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a:solidFill>
                  <a:srgbClr val="0070C0"/>
                </a:solidFill>
              </a:rPr>
              <a:t>training and courses - EU partner HEIs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569901" y="1752600"/>
            <a:ext cx="8229600" cy="4401205"/>
          </a:xfrm>
          <a:prstGeom prst="rect">
            <a:avLst/>
          </a:prstGeom>
          <a:noFill/>
        </p:spPr>
        <p:txBody>
          <a:bodyPr wrap="square" rtlCol="0">
            <a:spAutoFit/>
          </a:bodyPr>
          <a:lstStyle/>
          <a:p>
            <a:r>
              <a:rPr lang="en-US" sz="2000" b="1" dirty="0">
                <a:solidFill>
                  <a:schemeClr val="accent1">
                    <a:lumMod val="75000"/>
                  </a:schemeClr>
                </a:solidFill>
              </a:rPr>
              <a:t>University of Architecture, Civil Engineering and Geodesy, Bulgaria (UACEG)</a:t>
            </a:r>
          </a:p>
          <a:p>
            <a:pPr marL="342900" indent="-342900">
              <a:buFont typeface="Arial" panose="020B0604020202020204" pitchFamily="34" charset="0"/>
              <a:buChar char="•"/>
            </a:pPr>
            <a:r>
              <a:rPr lang="en-US" sz="2000" dirty="0">
                <a:solidFill>
                  <a:schemeClr val="accent1">
                    <a:lumMod val="75000"/>
                  </a:schemeClr>
                </a:solidFill>
              </a:rPr>
              <a:t>Seminar –</a:t>
            </a:r>
            <a:r>
              <a:rPr lang="en-US" sz="2000" dirty="0" smtClean="0">
                <a:solidFill>
                  <a:schemeClr val="accent1">
                    <a:lumMod val="75000"/>
                  </a:schemeClr>
                </a:solidFill>
              </a:rPr>
              <a:t> </a:t>
            </a:r>
            <a:r>
              <a:rPr lang="en-US" sz="2000" dirty="0">
                <a:solidFill>
                  <a:schemeClr val="accent1">
                    <a:lumMod val="75000"/>
                  </a:schemeClr>
                </a:solidFill>
              </a:rPr>
              <a:t>Introduction to EPANET – a software for water supply networks operation modelling</a:t>
            </a:r>
          </a:p>
          <a:p>
            <a:pPr marL="342900" indent="-342900">
              <a:buFont typeface="Arial" panose="020B0604020202020204" pitchFamily="34" charset="0"/>
              <a:buChar char="•"/>
            </a:pPr>
            <a:r>
              <a:rPr lang="en-US" sz="2000" dirty="0">
                <a:solidFill>
                  <a:schemeClr val="accent1">
                    <a:lumMod val="75000"/>
                  </a:schemeClr>
                </a:solidFill>
              </a:rPr>
              <a:t>Course –</a:t>
            </a:r>
            <a:r>
              <a:rPr lang="en-US" sz="2000" dirty="0" smtClean="0">
                <a:solidFill>
                  <a:schemeClr val="accent1">
                    <a:lumMod val="75000"/>
                  </a:schemeClr>
                </a:solidFill>
              </a:rPr>
              <a:t> </a:t>
            </a:r>
            <a:r>
              <a:rPr lang="en-US" sz="2000" dirty="0">
                <a:solidFill>
                  <a:schemeClr val="accent1">
                    <a:lumMod val="75000"/>
                  </a:schemeClr>
                </a:solidFill>
              </a:rPr>
              <a:t>Water Resources Management</a:t>
            </a:r>
          </a:p>
          <a:p>
            <a:pPr marL="342900" indent="-342900">
              <a:buFont typeface="Arial" panose="020B0604020202020204" pitchFamily="34" charset="0"/>
              <a:buChar char="•"/>
            </a:pPr>
            <a:r>
              <a:rPr lang="en-US" sz="2000" dirty="0">
                <a:solidFill>
                  <a:schemeClr val="accent1">
                    <a:lumMod val="75000"/>
                  </a:schemeClr>
                </a:solidFill>
              </a:rPr>
              <a:t>Course split between three topics (48 hours) - </a:t>
            </a:r>
            <a:r>
              <a:rPr lang="en-US" sz="2000" dirty="0" smtClean="0">
                <a:solidFill>
                  <a:schemeClr val="accent1">
                    <a:lumMod val="75000"/>
                  </a:schemeClr>
                </a:solidFill>
              </a:rPr>
              <a:t>Hydraulics </a:t>
            </a:r>
            <a:r>
              <a:rPr lang="en-US" sz="2000" dirty="0">
                <a:solidFill>
                  <a:schemeClr val="accent1">
                    <a:lumMod val="75000"/>
                  </a:schemeClr>
                </a:solidFill>
              </a:rPr>
              <a:t>and </a:t>
            </a:r>
            <a:r>
              <a:rPr lang="en-US" sz="2000" dirty="0" smtClean="0">
                <a:solidFill>
                  <a:schemeClr val="accent1">
                    <a:lumMod val="75000"/>
                  </a:schemeClr>
                </a:solidFill>
              </a:rPr>
              <a:t>Hydrology, Hydraulic </a:t>
            </a:r>
            <a:r>
              <a:rPr lang="en-US" sz="2000" dirty="0">
                <a:solidFill>
                  <a:schemeClr val="accent1">
                    <a:lumMod val="75000"/>
                  </a:schemeClr>
                </a:solidFill>
              </a:rPr>
              <a:t>Structures and River </a:t>
            </a:r>
            <a:r>
              <a:rPr lang="en-US" sz="2000" dirty="0" smtClean="0">
                <a:solidFill>
                  <a:schemeClr val="accent1">
                    <a:lumMod val="75000"/>
                  </a:schemeClr>
                </a:solidFill>
              </a:rPr>
              <a:t>Training, </a:t>
            </a:r>
            <a:r>
              <a:rPr lang="en-US" sz="2000" dirty="0">
                <a:solidFill>
                  <a:schemeClr val="accent1">
                    <a:lumMod val="75000"/>
                  </a:schemeClr>
                </a:solidFill>
              </a:rPr>
              <a:t>and </a:t>
            </a:r>
            <a:r>
              <a:rPr lang="en-US" sz="2000" dirty="0" smtClean="0">
                <a:solidFill>
                  <a:schemeClr val="accent1">
                    <a:lumMod val="75000"/>
                  </a:schemeClr>
                </a:solidFill>
              </a:rPr>
              <a:t>Hydraulic </a:t>
            </a:r>
            <a:r>
              <a:rPr lang="en-US" sz="2000" dirty="0">
                <a:solidFill>
                  <a:schemeClr val="accent1">
                    <a:lumMod val="75000"/>
                  </a:schemeClr>
                </a:solidFill>
              </a:rPr>
              <a:t>Modelling – practical </a:t>
            </a:r>
            <a:r>
              <a:rPr lang="en-US" sz="2000" dirty="0" smtClean="0">
                <a:solidFill>
                  <a:schemeClr val="accent1">
                    <a:lumMod val="75000"/>
                  </a:schemeClr>
                </a:solidFill>
              </a:rPr>
              <a:t>examples</a:t>
            </a:r>
            <a:endParaRPr lang="en-US" sz="2000" dirty="0">
              <a:solidFill>
                <a:schemeClr val="accent1">
                  <a:lumMod val="75000"/>
                </a:schemeClr>
              </a:solidFill>
            </a:endParaRPr>
          </a:p>
          <a:p>
            <a:pPr marL="342900" indent="-342900">
              <a:buFont typeface="Arial" panose="020B0604020202020204" pitchFamily="34" charset="0"/>
              <a:buChar char="•"/>
            </a:pPr>
            <a:r>
              <a:rPr lang="en-US" sz="2000" dirty="0">
                <a:solidFill>
                  <a:schemeClr val="accent1">
                    <a:lumMod val="75000"/>
                  </a:schemeClr>
                </a:solidFill>
              </a:rPr>
              <a:t>Course –</a:t>
            </a:r>
            <a:r>
              <a:rPr lang="en-US" sz="2000" dirty="0" smtClean="0">
                <a:solidFill>
                  <a:schemeClr val="accent1">
                    <a:lumMod val="75000"/>
                  </a:schemeClr>
                </a:solidFill>
              </a:rPr>
              <a:t> </a:t>
            </a:r>
            <a:r>
              <a:rPr lang="en-US" sz="2000" dirty="0">
                <a:solidFill>
                  <a:schemeClr val="accent1">
                    <a:lumMod val="75000"/>
                  </a:schemeClr>
                </a:solidFill>
              </a:rPr>
              <a:t>Economics and Management of Water Sector</a:t>
            </a:r>
          </a:p>
          <a:p>
            <a:pPr marL="342900" indent="-342900">
              <a:buFont typeface="Arial" panose="020B0604020202020204" pitchFamily="34" charset="0"/>
              <a:buChar char="•"/>
            </a:pPr>
            <a:r>
              <a:rPr lang="en-US" sz="2000" dirty="0">
                <a:solidFill>
                  <a:schemeClr val="accent1">
                    <a:lumMod val="75000"/>
                  </a:schemeClr>
                </a:solidFill>
              </a:rPr>
              <a:t>Course –</a:t>
            </a:r>
            <a:r>
              <a:rPr lang="en-US" sz="2000" dirty="0" smtClean="0">
                <a:solidFill>
                  <a:schemeClr val="accent1">
                    <a:lumMod val="75000"/>
                  </a:schemeClr>
                </a:solidFill>
              </a:rPr>
              <a:t> </a:t>
            </a:r>
            <a:r>
              <a:rPr lang="en-US" sz="2000" dirty="0">
                <a:solidFill>
                  <a:schemeClr val="accent1">
                    <a:lumMod val="75000"/>
                  </a:schemeClr>
                </a:solidFill>
              </a:rPr>
              <a:t>Operation of external water supply networks</a:t>
            </a:r>
          </a:p>
          <a:p>
            <a:pPr marL="342900" indent="-342900">
              <a:buFont typeface="Arial" panose="020B0604020202020204" pitchFamily="34" charset="0"/>
              <a:buChar char="•"/>
            </a:pPr>
            <a:r>
              <a:rPr lang="en-US" sz="2000" dirty="0">
                <a:solidFill>
                  <a:schemeClr val="accent1">
                    <a:lumMod val="75000"/>
                  </a:schemeClr>
                </a:solidFill>
              </a:rPr>
              <a:t>Course –</a:t>
            </a:r>
            <a:r>
              <a:rPr lang="en-US" sz="2000" dirty="0" smtClean="0">
                <a:solidFill>
                  <a:schemeClr val="accent1">
                    <a:lumMod val="75000"/>
                  </a:schemeClr>
                </a:solidFill>
              </a:rPr>
              <a:t> </a:t>
            </a:r>
            <a:r>
              <a:rPr lang="en-US" sz="2000" dirty="0">
                <a:solidFill>
                  <a:schemeClr val="accent1">
                    <a:lumMod val="75000"/>
                  </a:schemeClr>
                </a:solidFill>
              </a:rPr>
              <a:t>Treatment of sewage sludge from settlements</a:t>
            </a:r>
          </a:p>
          <a:p>
            <a:pPr marL="342900" indent="-342900">
              <a:buFont typeface="Arial" panose="020B0604020202020204" pitchFamily="34" charset="0"/>
              <a:buChar char="•"/>
            </a:pPr>
            <a:r>
              <a:rPr lang="en-US" sz="2000" dirty="0">
                <a:solidFill>
                  <a:schemeClr val="accent1">
                    <a:lumMod val="75000"/>
                  </a:schemeClr>
                </a:solidFill>
              </a:rPr>
              <a:t>Course –</a:t>
            </a:r>
            <a:r>
              <a:rPr lang="en-US" sz="2000" dirty="0" smtClean="0">
                <a:solidFill>
                  <a:schemeClr val="accent1">
                    <a:lumMod val="75000"/>
                  </a:schemeClr>
                </a:solidFill>
              </a:rPr>
              <a:t> </a:t>
            </a:r>
            <a:r>
              <a:rPr lang="en-US" sz="2000" dirty="0">
                <a:solidFill>
                  <a:schemeClr val="accent1">
                    <a:lumMod val="75000"/>
                  </a:schemeClr>
                </a:solidFill>
              </a:rPr>
              <a:t>Mechanical and biological treatment of wastewater from settlements</a:t>
            </a:r>
          </a:p>
          <a:p>
            <a:pPr marL="342900" indent="-342900">
              <a:buFont typeface="Arial" panose="020B0604020202020204" pitchFamily="34" charset="0"/>
              <a:buChar char="•"/>
            </a:pPr>
            <a:r>
              <a:rPr lang="en-US" sz="2000" dirty="0">
                <a:solidFill>
                  <a:schemeClr val="accent1">
                    <a:lumMod val="75000"/>
                  </a:schemeClr>
                </a:solidFill>
              </a:rPr>
              <a:t>Course –</a:t>
            </a:r>
            <a:r>
              <a:rPr lang="en-US" sz="2000" dirty="0" smtClean="0">
                <a:solidFill>
                  <a:schemeClr val="accent1">
                    <a:lumMod val="75000"/>
                  </a:schemeClr>
                </a:solidFill>
              </a:rPr>
              <a:t> </a:t>
            </a:r>
            <a:r>
              <a:rPr lang="en-US" sz="2000" dirty="0">
                <a:solidFill>
                  <a:schemeClr val="accent1">
                    <a:lumMod val="75000"/>
                  </a:schemeClr>
                </a:solidFill>
              </a:rPr>
              <a:t>Purification of water intended for drinking water supply</a:t>
            </a:r>
          </a:p>
          <a:p>
            <a:pPr marL="342900" indent="-342900">
              <a:buFont typeface="Arial" panose="020B0604020202020204" pitchFamily="34" charset="0"/>
              <a:buChar char="•"/>
            </a:pPr>
            <a:r>
              <a:rPr lang="en-US" sz="2000" dirty="0">
                <a:solidFill>
                  <a:schemeClr val="accent1">
                    <a:lumMod val="75000"/>
                  </a:schemeClr>
                </a:solidFill>
              </a:rPr>
              <a:t>Course – Energy efficiency in Bulgarian Water </a:t>
            </a:r>
            <a:r>
              <a:rPr lang="en-US" sz="2000" dirty="0" smtClean="0">
                <a:solidFill>
                  <a:schemeClr val="accent1">
                    <a:lumMod val="75000"/>
                  </a:schemeClr>
                </a:solidFill>
              </a:rPr>
              <a:t>sector</a:t>
            </a:r>
            <a:endParaRPr lang="en-US" sz="2000" dirty="0">
              <a:solidFill>
                <a:schemeClr val="accent1">
                  <a:lumMod val="75000"/>
                </a:schemeClr>
              </a:solidFill>
            </a:endParaRPr>
          </a:p>
        </p:txBody>
      </p:sp>
    </p:spTree>
    <p:extLst>
      <p:ext uri="{BB962C8B-B14F-4D97-AF65-F5344CB8AC3E}">
        <p14:creationId xmlns:p14="http://schemas.microsoft.com/office/powerpoint/2010/main" val="3275462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1947</TotalTime>
  <Words>1383</Words>
  <Application>Microsoft Office PowerPoint</Application>
  <PresentationFormat>On-screen Show (4:3)</PresentationFormat>
  <Paragraphs>159</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Work Package 3 Aim</vt:lpstr>
      <vt:lpstr>WP 3 Activities</vt:lpstr>
      <vt:lpstr>WP 3 Activity 1 Introduction with LLL courses for professionals in water sector in EU</vt:lpstr>
      <vt:lpstr>WP 3 Activity 1 Introduction with LLL courses for professionals in water sector in EU</vt:lpstr>
      <vt:lpstr>WP 3 Activity 1 training and courses - EU partner HEIs</vt:lpstr>
      <vt:lpstr>WP 3 Activity 1 training and courses - EU partner HEIs</vt:lpstr>
      <vt:lpstr>WP 3 Activity 1 training and courses - EU partner HEIs</vt:lpstr>
      <vt:lpstr>WP 3 Activity 1 training and courses - EU partner HEIs</vt:lpstr>
      <vt:lpstr>WP 3 Activity 1 training and courses - EU partner HEIs</vt:lpstr>
      <vt:lpstr>WP 3 Activity 1 training and courses - EU partner HEIs</vt:lpstr>
      <vt:lpstr>WP 3 Activity 2 Analyze of water sector needs for LLL courses in WB</vt:lpstr>
      <vt:lpstr>WP 3 Activity 2 Analyze of water sector needs for LLL courses in WB</vt:lpstr>
      <vt:lpstr>WP 3 Activity 2 Analyze of water sector needs for LLL courses in WB</vt:lpstr>
      <vt:lpstr>WP 3 Activity 3 Development of trainings content and corresponding educational material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Đurica Marković</cp:lastModifiedBy>
  <cp:revision>37</cp:revision>
  <dcterms:created xsi:type="dcterms:W3CDTF">2006-08-16T00:00:00Z</dcterms:created>
  <dcterms:modified xsi:type="dcterms:W3CDTF">2019-05-09T13:16:15Z</dcterms:modified>
</cp:coreProperties>
</file>